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44"/>
  </p:notesMasterIdLst>
  <p:sldIdLst>
    <p:sldId id="314" r:id="rId2"/>
    <p:sldId id="257" r:id="rId3"/>
    <p:sldId id="326" r:id="rId4"/>
    <p:sldId id="258" r:id="rId5"/>
    <p:sldId id="304" r:id="rId6"/>
    <p:sldId id="311" r:id="rId7"/>
    <p:sldId id="286" r:id="rId8"/>
    <p:sldId id="316" r:id="rId9"/>
    <p:sldId id="317" r:id="rId10"/>
    <p:sldId id="318" r:id="rId11"/>
    <p:sldId id="287" r:id="rId12"/>
    <p:sldId id="289" r:id="rId13"/>
    <p:sldId id="288" r:id="rId14"/>
    <p:sldId id="310" r:id="rId15"/>
    <p:sldId id="259" r:id="rId16"/>
    <p:sldId id="312" r:id="rId17"/>
    <p:sldId id="290" r:id="rId18"/>
    <p:sldId id="319" r:id="rId19"/>
    <p:sldId id="321" r:id="rId20"/>
    <p:sldId id="261" r:id="rId21"/>
    <p:sldId id="305" r:id="rId22"/>
    <p:sldId id="320" r:id="rId23"/>
    <p:sldId id="313" r:id="rId24"/>
    <p:sldId id="322" r:id="rId25"/>
    <p:sldId id="323" r:id="rId26"/>
    <p:sldId id="309" r:id="rId27"/>
    <p:sldId id="302" r:id="rId28"/>
    <p:sldId id="300" r:id="rId29"/>
    <p:sldId id="307" r:id="rId30"/>
    <p:sldId id="308" r:id="rId31"/>
    <p:sldId id="297" r:id="rId32"/>
    <p:sldId id="306" r:id="rId33"/>
    <p:sldId id="298" r:id="rId34"/>
    <p:sldId id="303" r:id="rId35"/>
    <p:sldId id="324" r:id="rId36"/>
    <p:sldId id="325" r:id="rId37"/>
    <p:sldId id="295" r:id="rId38"/>
    <p:sldId id="296" r:id="rId39"/>
    <p:sldId id="301" r:id="rId40"/>
    <p:sldId id="292" r:id="rId41"/>
    <p:sldId id="299" r:id="rId42"/>
    <p:sldId id="265" r:id="rId43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A704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592"/>
    <p:restoredTop sz="95768"/>
  </p:normalViewPr>
  <p:slideViewPr>
    <p:cSldViewPr snapToGrid="0" snapToObjects="1">
      <p:cViewPr varScale="1">
        <p:scale>
          <a:sx n="114" d="100"/>
          <a:sy n="114" d="100"/>
        </p:scale>
        <p:origin x="184" y="496"/>
      </p:cViewPr>
      <p:guideLst/>
    </p:cSldViewPr>
  </p:slideViewPr>
  <p:outlineViewPr>
    <p:cViewPr>
      <p:scale>
        <a:sx n="33" d="100"/>
        <a:sy n="33" d="100"/>
      </p:scale>
      <p:origin x="0" y="-2672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napToObjects="1">
      <p:cViewPr varScale="1">
        <p:scale>
          <a:sx n="97" d="100"/>
          <a:sy n="97" d="100"/>
        </p:scale>
        <p:origin x="3688" y="20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ableStyles" Target="tableStyle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viewProps" Target="view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D5C6C07-4585-A64A-8BCE-A968D21456A1}" type="datetimeFigureOut">
              <a:rPr lang="fr-FR" smtClean="0"/>
              <a:t>03/06/2022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fr-FR"/>
              <a:t>Modifier les styles du texte du masque
Deuxième niveau
Troisième niveau
Quatrième niveau
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6584123-CD5D-B049-BFF8-E6D45CD7109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7433862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6584123-CD5D-B049-BFF8-E6D45CD7109E}" type="slidenum">
              <a:rPr lang="fr-FR" smtClean="0"/>
              <a:t>29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993515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6584123-CD5D-B049-BFF8-E6D45CD7109E}" type="slidenum">
              <a:rPr lang="fr-FR" smtClean="0"/>
              <a:t>30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6545769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6584123-CD5D-B049-BFF8-E6D45CD7109E}" type="slidenum">
              <a:rPr lang="fr-FR" smtClean="0"/>
              <a:t>31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9293752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6584123-CD5D-B049-BFF8-E6D45CD7109E}" type="slidenum">
              <a:rPr lang="fr-FR" smtClean="0"/>
              <a:t>32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8268875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6584123-CD5D-B049-BFF8-E6D45CD7109E}" type="slidenum">
              <a:rPr lang="fr-FR" smtClean="0"/>
              <a:t>33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7262993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6584123-CD5D-B049-BFF8-E6D45CD7109E}" type="slidenum">
              <a:rPr lang="fr-FR" smtClean="0"/>
              <a:t>42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3856505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325D216-35AE-F547-B5CB-4982711A901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8D73F94B-B15A-2948-9F20-9BA13A649E4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43D3B099-388E-A64A-9F0E-8BA2C139DD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BD8D0E-6071-3944-AC00-6D1B8F8FEF36}" type="datetimeFigureOut">
              <a:rPr lang="fr-FR" smtClean="0"/>
              <a:t>03/06/2022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47C83C20-5E48-5D46-B827-B407B96D7C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87072B0D-125B-8547-8233-1582630D9F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56760C-2384-1344-A7C1-4E0FCCDB062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180912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A14D83C-6138-3B41-A513-C5D9E651BE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4AA91B7D-9951-2C4F-A149-FA0BF96C15D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r>
              <a:rPr lang="fr-FR"/>
              <a:t>Modifier les styles du texte du masque
Deuxième niveau
Troisième niveau
Quatrième niveau
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77C95CFC-20B6-0441-8839-237C0867BC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BD8D0E-6071-3944-AC00-6D1B8F8FEF36}" type="datetimeFigureOut">
              <a:rPr lang="fr-FR" smtClean="0"/>
              <a:t>03/06/2022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FA84965F-A18A-664E-A414-C182D15D7F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558D1A05-CF5D-474D-AD56-6019A89518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56760C-2384-1344-A7C1-4E0FCCDB062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988344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>
            <a:extLst>
              <a:ext uri="{FF2B5EF4-FFF2-40B4-BE49-F238E27FC236}">
                <a16:creationId xmlns:a16="http://schemas.microsoft.com/office/drawing/2014/main" id="{CFAE8031-9B71-D541-BB00-6CEDCC17647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D8714502-EC78-ED4B-86C1-3BB1FA15797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r>
              <a:rPr lang="fr-FR"/>
              <a:t>Modifier les styles du texte du masque
Deuxième niveau
Troisième niveau
Quatrième niveau
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4E4D8B21-D42C-2D4B-BEFB-2025594F07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BD8D0E-6071-3944-AC00-6D1B8F8FEF36}" type="datetimeFigureOut">
              <a:rPr lang="fr-FR" smtClean="0"/>
              <a:t>03/06/2022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94AB11DF-F498-3E45-BDE7-F827638D2F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562F9362-EB22-8E4D-8958-7F4705EF07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56760C-2384-1344-A7C1-4E0FCCDB062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226508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D817DBB-D7B9-3045-92FC-11440FA922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482FA6C8-9A0A-474D-8C97-7D703F24A18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/>
              <a:t>Modifier les styles du texte du masque
Deuxième niveau
Troisième niveau
Quatrième niveau
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78A74F27-10AA-644E-A871-A33256F22C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BD8D0E-6071-3944-AC00-6D1B8F8FEF36}" type="datetimeFigureOut">
              <a:rPr lang="fr-FR" smtClean="0"/>
              <a:t>03/06/2022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68740FC2-01BB-C145-9184-781CB31D06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37E6790B-13FE-2C47-BBBC-4C85DC5BFF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56760C-2384-1344-A7C1-4E0FCCDB062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18527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DC2B4FC-B8FE-D145-BFAA-67765BAE66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59E431D0-CCDE-9B44-9937-7AB956E8814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/>
              <a:t>Modifier les styles du texte du masque
Deuxième niveau
Troisième niveau
Quatrième niveau
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A93D21B8-362D-9743-9359-0B7E5DC9CE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BD8D0E-6071-3944-AC00-6D1B8F8FEF36}" type="datetimeFigureOut">
              <a:rPr lang="fr-FR" smtClean="0"/>
              <a:t>03/06/2022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3FFB1499-4E44-9F42-B38C-0038EF9F31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7F67C355-50DC-4D4D-9022-49658C52CC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56760C-2384-1344-A7C1-4E0FCCDB062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594437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8930682-CA2A-4548-A963-89F815383D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4715714D-AF89-1647-9D5A-C0DCC66B8FC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r>
              <a:rPr lang="fr-FR"/>
              <a:t>Modifier les styles du texte du masque
Deuxième niveau
Troisième niveau
Quatrième niveau
Cinquième niveau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AA66D37F-CA4E-9E48-8422-764759097CB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r>
              <a:rPr lang="fr-FR"/>
              <a:t>Modifier les styles du texte du masque
Deuxième niveau
Troisième niveau
Quatrième niveau
Cinquième niveau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D940774A-BCA8-034B-9F03-9A6393F86A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BD8D0E-6071-3944-AC00-6D1B8F8FEF36}" type="datetimeFigureOut">
              <a:rPr lang="fr-FR" smtClean="0"/>
              <a:t>03/06/2022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393942C4-6E9B-D24D-8C08-171C93F9D6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2CA0EFDA-E7E3-EF4D-918A-BF76E547DE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56760C-2384-1344-A7C1-4E0FCCDB062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209127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BE9FE6F-55D2-484C-9A32-02B15CE26C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D2A116E1-7CFF-CE4A-BC60-47A58BE25C3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r>
              <a:rPr lang="fr-FR"/>
              <a:t>Modifier les styles du texte du masque
Deuxième niveau
Troisième niveau
Quatrième niveau
Cinquième niveau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004A9B3D-3C5C-494D-A0F7-ABC706B94C0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r>
              <a:rPr lang="fr-FR"/>
              <a:t>Modifier les styles du texte du masque
Deuxième niveau
Troisième niveau
Quatrième niveau
Cinquième niveau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228945E6-3094-D948-826E-887F618D999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r>
              <a:rPr lang="fr-FR"/>
              <a:t>Modifier les styles du texte du masque
Deuxième niveau
Troisième niveau
Quatrième niveau
Cinquième niveau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D297F803-5210-1746-8DEF-9C8DC250813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r>
              <a:rPr lang="fr-FR"/>
              <a:t>Modifier les styles du texte du masque
Deuxième niveau
Troisième niveau
Quatrième niveau
Cinquième niveau</a:t>
            </a:r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504D1378-0692-5548-9A75-74FE23B513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BD8D0E-6071-3944-AC00-6D1B8F8FEF36}" type="datetimeFigureOut">
              <a:rPr lang="fr-FR" smtClean="0"/>
              <a:t>03/06/2022</a:t>
            </a:fld>
            <a:endParaRPr lang="fr-FR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5A0CE34E-CCF4-8B48-B647-0D472AEDEE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EA8CB5BF-C5A3-F54A-AAE8-BC35455D59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56760C-2384-1344-A7C1-4E0FCCDB062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938666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CB14156-229A-8548-BDB5-E134BC1EB2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89A87E7F-DAC6-284F-BE46-0AEC36C1E2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BD8D0E-6071-3944-AC00-6D1B8F8FEF36}" type="datetimeFigureOut">
              <a:rPr lang="fr-FR" smtClean="0"/>
              <a:t>03/06/2022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8C6C5357-1BF7-4045-8AF7-A32D69F3D5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9C873A97-F4A7-9C47-BDA8-2E86DB7B50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56760C-2384-1344-A7C1-4E0FCCDB062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673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CBBF89F3-6C9E-354A-B622-2605A09FB1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BD8D0E-6071-3944-AC00-6D1B8F8FEF36}" type="datetimeFigureOut">
              <a:rPr lang="fr-FR" smtClean="0"/>
              <a:t>03/06/2022</a:t>
            </a:fld>
            <a:endParaRPr lang="fr-FR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49545D22-B225-6C4F-BF11-28A66F6091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056FA44E-F126-8643-A4E0-920915589E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56760C-2384-1344-A7C1-4E0FCCDB062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515524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534168E-F2AF-624B-9BE0-18F849EFC4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77A89F09-7D4F-8E4A-8DEB-D322066EE96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r>
              <a:rPr lang="fr-FR"/>
              <a:t>Modifier les styles du texte du masque
Deuxième niveau
Troisième niveau
Quatrième niveau
Cinquième niveau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0661380C-6704-F04B-A5A2-899EE203B84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r>
              <a:rPr lang="fr-FR"/>
              <a:t>Modifier les styles du texte du masque
Deuxième niveau
Troisième niveau
Quatrième niveau
Cinquième niveau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850C83CC-6527-E04F-BEBC-CFB24720A9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BD8D0E-6071-3944-AC00-6D1B8F8FEF36}" type="datetimeFigureOut">
              <a:rPr lang="fr-FR" smtClean="0"/>
              <a:t>03/06/2022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0C2336AE-55FE-BB44-A4CC-69CE6232E7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FCBF5016-5686-5F43-9988-1426DC974C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56760C-2384-1344-A7C1-4E0FCCDB062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710399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3FA9C28-87D1-294E-9F6B-BCBAF21C58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>
            <a:extLst>
              <a:ext uri="{FF2B5EF4-FFF2-40B4-BE49-F238E27FC236}">
                <a16:creationId xmlns:a16="http://schemas.microsoft.com/office/drawing/2014/main" id="{7B81B820-6088-E242-BCFA-4C8A10D2525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2CD7544C-2992-8C40-930C-CA3372086FD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r>
              <a:rPr lang="fr-FR"/>
              <a:t>Modifier les styles du texte du masque
Deuxième niveau
Troisième niveau
Quatrième niveau
Cinquième niveau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0E21DB00-CE4E-7A40-9EC6-0E46E6C067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BD8D0E-6071-3944-AC00-6D1B8F8FEF36}" type="datetimeFigureOut">
              <a:rPr lang="fr-FR" smtClean="0"/>
              <a:t>03/06/2022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10517E0B-1F12-B948-BBEC-74C4E4548F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57C99437-8426-C045-95FE-7600C5AEFE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56760C-2384-1344-A7C1-4E0FCCDB062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8355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883B5547-21D3-3346-9E46-0FD082D619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CCAA0441-4716-F04D-8B57-E20EC393DF9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r>
              <a:rPr lang="fr-FR"/>
              <a:t>Modifier les styles du texte du masque
Deuxième niveau
Troisième niveau
Quatrième niveau
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F32A17B0-DDA9-894B-9564-933EBE55E6A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BD8D0E-6071-3944-AC00-6D1B8F8FEF36}" type="datetimeFigureOut">
              <a:rPr lang="fr-FR" smtClean="0"/>
              <a:t>03/06/2022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461C45DD-A154-E642-BC93-3D498CC6EF2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AD8EC54E-A562-A448-A260-A2363C022E1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256760C-2384-1344-A7C1-4E0FCCDB062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75026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tiff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tiff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tiff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tiff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tiff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hyperlink" Target="https://pubmed.ncbi.nlm.nih.gov/?term=Song+L&amp;cauthor_id=35360071" TargetMode="External"/><Relationship Id="rId3" Type="http://schemas.openxmlformats.org/officeDocument/2006/relationships/hyperlink" Target="https://pubmed.ncbi.nlm.nih.gov/?term=Wang+J&amp;cauthor_id=35360071" TargetMode="External"/><Relationship Id="rId7" Type="http://schemas.openxmlformats.org/officeDocument/2006/relationships/hyperlink" Target="https://pubmed.ncbi.nlm.nih.gov/?term=Zhang+J&amp;cauthor_id=35360071" TargetMode="Externa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pubmed.ncbi.nlm.nih.gov/?term=Dai+Y&amp;cauthor_id=35360071" TargetMode="External"/><Relationship Id="rId5" Type="http://schemas.openxmlformats.org/officeDocument/2006/relationships/hyperlink" Target="https://pubmed.ncbi.nlm.nih.gov/?term=Sheng+X&amp;cauthor_id=35360071" TargetMode="External"/><Relationship Id="rId10" Type="http://schemas.openxmlformats.org/officeDocument/2006/relationships/hyperlink" Target="https://pubmed.ncbi.nlm.nih.gov/?term=Guo+Y&amp;cauthor_id=35360071" TargetMode="External"/><Relationship Id="rId4" Type="http://schemas.openxmlformats.org/officeDocument/2006/relationships/hyperlink" Target="https://pubmed.ncbi.nlm.nih.gov/35360071/#affiliation-1" TargetMode="External"/><Relationship Id="rId9" Type="http://schemas.openxmlformats.org/officeDocument/2006/relationships/hyperlink" Target="https://pubmed.ncbi.nlm.nih.gov/35360071/#affiliation-2" TargetMode="Externa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tiff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tif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tiff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tiff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tif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tif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 8">
            <a:extLst>
              <a:ext uri="{FF2B5EF4-FFF2-40B4-BE49-F238E27FC236}">
                <a16:creationId xmlns:a16="http://schemas.microsoft.com/office/drawing/2014/main" id="{094DF2E9-F024-924A-8B89-C88DC3F055B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9321" t="2963" r="30401" b="58024"/>
          <a:stretch/>
        </p:blipFill>
        <p:spPr>
          <a:xfrm>
            <a:off x="389467" y="237067"/>
            <a:ext cx="4419599" cy="2675467"/>
          </a:xfrm>
          <a:prstGeom prst="rect">
            <a:avLst/>
          </a:prstGeom>
        </p:spPr>
      </p:pic>
      <p:sp>
        <p:nvSpPr>
          <p:cNvPr id="11" name="ZoneTexte 10">
            <a:extLst>
              <a:ext uri="{FF2B5EF4-FFF2-40B4-BE49-F238E27FC236}">
                <a16:creationId xmlns:a16="http://schemas.microsoft.com/office/drawing/2014/main" id="{4BFFD2E9-809F-CF43-AFAF-E19027CB7CE2}"/>
              </a:ext>
            </a:extLst>
          </p:cNvPr>
          <p:cNvSpPr txBox="1"/>
          <p:nvPr/>
        </p:nvSpPr>
        <p:spPr>
          <a:xfrm>
            <a:off x="534237" y="4177899"/>
            <a:ext cx="6047938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err="1"/>
              <a:t>Drs</a:t>
            </a:r>
            <a:r>
              <a:rPr lang="fr-FR" dirty="0"/>
              <a:t> A. BIZEAU, M. BECHARA, J. BARBUT, C. BORY, B. GUELFUCCI</a:t>
            </a:r>
          </a:p>
          <a:p>
            <a:r>
              <a:rPr lang="fr-FR" dirty="0"/>
              <a:t>Service d’orl et de chirurgie cervico- et maxillo-faciale</a:t>
            </a:r>
          </a:p>
          <a:p>
            <a:r>
              <a:rPr lang="fr-FR" dirty="0"/>
              <a:t>Hôpital Sainte Musse  - Toulon</a:t>
            </a:r>
          </a:p>
        </p:txBody>
      </p:sp>
      <p:pic>
        <p:nvPicPr>
          <p:cNvPr id="12" name="Picture 4" descr="Toulon-Hopital-Chambre-Musse">
            <a:extLst>
              <a:ext uri="{FF2B5EF4-FFF2-40B4-BE49-F238E27FC236}">
                <a16:creationId xmlns:a16="http://schemas.microsoft.com/office/drawing/2014/main" id="{0DD52D09-DCCD-8346-8800-457679FB642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71" t="6157" r="845"/>
          <a:stretch>
            <a:fillRect/>
          </a:stretch>
        </p:blipFill>
        <p:spPr bwMode="auto">
          <a:xfrm>
            <a:off x="7195930" y="4924685"/>
            <a:ext cx="4720433" cy="1693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5">
            <a:extLst>
              <a:ext uri="{FF2B5EF4-FFF2-40B4-BE49-F238E27FC236}">
                <a16:creationId xmlns:a16="http://schemas.microsoft.com/office/drawing/2014/main" id="{AAE1A82B-6EFF-F94C-A316-F7CDF5BC6C5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634" r="41710" b="69804"/>
          <a:stretch>
            <a:fillRect/>
          </a:stretch>
        </p:blipFill>
        <p:spPr bwMode="auto">
          <a:xfrm>
            <a:off x="7195929" y="4354443"/>
            <a:ext cx="4720433" cy="5702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ZoneTexte 13">
            <a:extLst>
              <a:ext uri="{FF2B5EF4-FFF2-40B4-BE49-F238E27FC236}">
                <a16:creationId xmlns:a16="http://schemas.microsoft.com/office/drawing/2014/main" id="{73B5C66A-D369-1C44-BF3E-BFA1E958FFB8}"/>
              </a:ext>
            </a:extLst>
          </p:cNvPr>
          <p:cNvSpPr txBox="1"/>
          <p:nvPr/>
        </p:nvSpPr>
        <p:spPr>
          <a:xfrm>
            <a:off x="6443330" y="1297172"/>
            <a:ext cx="400282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dirty="0" err="1"/>
              <a:t>Microcarcinome</a:t>
            </a:r>
            <a:r>
              <a:rPr lang="fr-FR" sz="2400" dirty="0"/>
              <a:t> de la thyroïde</a:t>
            </a:r>
          </a:p>
          <a:p>
            <a:pPr algn="ctr"/>
            <a:r>
              <a:rPr lang="fr-FR" sz="2400" dirty="0"/>
              <a:t>et chirurgie</a:t>
            </a:r>
          </a:p>
        </p:txBody>
      </p:sp>
    </p:spTree>
    <p:extLst>
      <p:ext uri="{BB962C8B-B14F-4D97-AF65-F5344CB8AC3E}">
        <p14:creationId xmlns:p14="http://schemas.microsoft.com/office/powerpoint/2010/main" val="413449557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2">
            <a:extLst>
              <a:ext uri="{FF2B5EF4-FFF2-40B4-BE49-F238E27FC236}">
                <a16:creationId xmlns:a16="http://schemas.microsoft.com/office/drawing/2014/main" id="{BBFD16DB-CCE1-1B45-BFA1-E852ECD23BD9}"/>
              </a:ext>
            </a:extLst>
          </p:cNvPr>
          <p:cNvSpPr txBox="1"/>
          <p:nvPr/>
        </p:nvSpPr>
        <p:spPr>
          <a:xfrm>
            <a:off x="193356" y="17135"/>
            <a:ext cx="5245539" cy="203132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fr-FR" i="1" dirty="0"/>
              <a:t>Contexte</a:t>
            </a:r>
          </a:p>
          <a:p>
            <a:r>
              <a:rPr lang="fr-FR" i="1" dirty="0"/>
              <a:t>Clinique	</a:t>
            </a:r>
          </a:p>
          <a:p>
            <a:r>
              <a:rPr lang="fr-FR" i="1" dirty="0"/>
              <a:t>Echographie nodule</a:t>
            </a:r>
          </a:p>
          <a:p>
            <a:r>
              <a:rPr lang="fr-FR" i="1" dirty="0"/>
              <a:t>	   </a:t>
            </a:r>
            <a:r>
              <a:rPr lang="fr-FR" dirty="0"/>
              <a:t>adhérence /protrusion trachée – trajet NLI</a:t>
            </a:r>
            <a:endParaRPr lang="fr-FR" i="1" dirty="0"/>
          </a:p>
          <a:p>
            <a:r>
              <a:rPr lang="fr-FR" i="1" dirty="0"/>
              <a:t>                    ganglion</a:t>
            </a:r>
          </a:p>
          <a:p>
            <a:r>
              <a:rPr lang="fr-FR" b="1" i="1" dirty="0"/>
              <a:t>Cytologie</a:t>
            </a:r>
          </a:p>
          <a:p>
            <a:r>
              <a:rPr lang="fr-FR" i="1" dirty="0"/>
              <a:t>M à distance</a:t>
            </a:r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9FF6F7F0-750E-7142-8E31-49FEE9DF4985}"/>
              </a:ext>
            </a:extLst>
          </p:cNvPr>
          <p:cNvSpPr txBox="1"/>
          <p:nvPr/>
        </p:nvSpPr>
        <p:spPr>
          <a:xfrm>
            <a:off x="8368084" y="3235576"/>
            <a:ext cx="1025152" cy="369332"/>
          </a:xfrm>
          <a:prstGeom prst="rect">
            <a:avLst/>
          </a:prstGeom>
          <a:noFill/>
          <a:ln w="31750"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r>
              <a:rPr lang="fr-FR" b="1" dirty="0"/>
              <a:t>chirurgie</a:t>
            </a:r>
          </a:p>
        </p:txBody>
      </p:sp>
      <p:sp>
        <p:nvSpPr>
          <p:cNvPr id="59" name="ZoneTexte 58">
            <a:extLst>
              <a:ext uri="{FF2B5EF4-FFF2-40B4-BE49-F238E27FC236}">
                <a16:creationId xmlns:a16="http://schemas.microsoft.com/office/drawing/2014/main" id="{4FC963C6-1574-C046-A91E-1BB4CB91E03F}"/>
              </a:ext>
            </a:extLst>
          </p:cNvPr>
          <p:cNvSpPr txBox="1"/>
          <p:nvPr/>
        </p:nvSpPr>
        <p:spPr>
          <a:xfrm>
            <a:off x="1088171" y="1415400"/>
            <a:ext cx="593015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b="1" i="1" dirty="0"/>
              <a:t>   cellules hautes, variant sclérosant diffus, cellules cylindriques (</a:t>
            </a:r>
            <a:r>
              <a:rPr lang="fr-FR" sz="1400" b="1" i="1" dirty="0" err="1"/>
              <a:t>columnar</a:t>
            </a:r>
            <a:r>
              <a:rPr lang="fr-FR" sz="1400" b="1" i="1" dirty="0"/>
              <a:t> </a:t>
            </a:r>
            <a:r>
              <a:rPr lang="fr-FR" sz="1400" b="1" i="1" dirty="0" err="1"/>
              <a:t>cell</a:t>
            </a:r>
            <a:r>
              <a:rPr lang="fr-FR" sz="1400" b="1" i="1" dirty="0"/>
              <a:t>)</a:t>
            </a:r>
          </a:p>
        </p:txBody>
      </p:sp>
      <p:sp>
        <p:nvSpPr>
          <p:cNvPr id="40" name="ZoneTexte 39">
            <a:extLst>
              <a:ext uri="{FF2B5EF4-FFF2-40B4-BE49-F238E27FC236}">
                <a16:creationId xmlns:a16="http://schemas.microsoft.com/office/drawing/2014/main" id="{238A799D-4A9A-854E-8B8D-E376415DA9BA}"/>
              </a:ext>
            </a:extLst>
          </p:cNvPr>
          <p:cNvSpPr txBox="1"/>
          <p:nvPr/>
        </p:nvSpPr>
        <p:spPr>
          <a:xfrm>
            <a:off x="7819534" y="4164"/>
            <a:ext cx="1904444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/>
              <a:t>&lt; 40 ans                  </a:t>
            </a:r>
          </a:p>
          <a:p>
            <a:endParaRPr lang="fr-FR" b="1" dirty="0"/>
          </a:p>
          <a:p>
            <a:r>
              <a:rPr lang="fr-FR" b="1" dirty="0"/>
              <a:t>&gt; 5 mm	               </a:t>
            </a:r>
          </a:p>
          <a:p>
            <a:r>
              <a:rPr lang="fr-FR" b="1" dirty="0"/>
              <a:t>(+)                           </a:t>
            </a:r>
          </a:p>
          <a:p>
            <a:endParaRPr lang="fr-FR" b="1" dirty="0"/>
          </a:p>
          <a:p>
            <a:r>
              <a:rPr lang="fr-FR" b="1" dirty="0"/>
              <a:t>défavorable</a:t>
            </a:r>
          </a:p>
          <a:p>
            <a:r>
              <a:rPr lang="fr-FR" b="1" dirty="0"/>
              <a:t>                                  </a:t>
            </a:r>
          </a:p>
        </p:txBody>
      </p:sp>
      <p:sp>
        <p:nvSpPr>
          <p:cNvPr id="47" name="ZoneTexte 46">
            <a:extLst>
              <a:ext uri="{FF2B5EF4-FFF2-40B4-BE49-F238E27FC236}">
                <a16:creationId xmlns:a16="http://schemas.microsoft.com/office/drawing/2014/main" id="{725E6E4C-AF85-D34A-B003-9778CB0DDCBB}"/>
              </a:ext>
            </a:extLst>
          </p:cNvPr>
          <p:cNvSpPr txBox="1"/>
          <p:nvPr/>
        </p:nvSpPr>
        <p:spPr>
          <a:xfrm>
            <a:off x="9395322" y="-13310"/>
            <a:ext cx="2698255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ATCD RTE cou, familial CDT</a:t>
            </a:r>
          </a:p>
          <a:p>
            <a:r>
              <a:rPr lang="fr-FR" dirty="0"/>
              <a:t>PR, </a:t>
            </a:r>
            <a:r>
              <a:rPr lang="fr-FR" dirty="0" err="1"/>
              <a:t>adp</a:t>
            </a:r>
            <a:r>
              <a:rPr lang="fr-FR" dirty="0"/>
              <a:t> </a:t>
            </a:r>
            <a:r>
              <a:rPr lang="fr-FR" dirty="0" err="1"/>
              <a:t>prévalente</a:t>
            </a:r>
            <a:endParaRPr lang="fr-FR" dirty="0"/>
          </a:p>
          <a:p>
            <a:r>
              <a:rPr lang="fr-FR" dirty="0"/>
              <a:t>multifocal, ETE</a:t>
            </a:r>
          </a:p>
          <a:p>
            <a:endParaRPr lang="fr-FR" dirty="0"/>
          </a:p>
          <a:p>
            <a:r>
              <a:rPr lang="fr-FR" dirty="0"/>
              <a:t>cN1 </a:t>
            </a:r>
          </a:p>
          <a:p>
            <a:endParaRPr lang="fr-FR" dirty="0"/>
          </a:p>
          <a:p>
            <a:r>
              <a:rPr lang="fr-FR" dirty="0"/>
              <a:t>(+)</a:t>
            </a:r>
          </a:p>
          <a:p>
            <a:endParaRPr lang="fr-FR" dirty="0"/>
          </a:p>
          <a:p>
            <a:r>
              <a:rPr lang="fr-FR" dirty="0"/>
              <a:t> </a:t>
            </a:r>
          </a:p>
        </p:txBody>
      </p:sp>
      <p:sp>
        <p:nvSpPr>
          <p:cNvPr id="10" name="Accolade fermante 9">
            <a:extLst>
              <a:ext uri="{FF2B5EF4-FFF2-40B4-BE49-F238E27FC236}">
                <a16:creationId xmlns:a16="http://schemas.microsoft.com/office/drawing/2014/main" id="{F247CC54-4E76-924E-968E-D9EF95E4C308}"/>
              </a:ext>
            </a:extLst>
          </p:cNvPr>
          <p:cNvSpPr/>
          <p:nvPr/>
        </p:nvSpPr>
        <p:spPr>
          <a:xfrm rot="5400000">
            <a:off x="9700509" y="469689"/>
            <a:ext cx="226684" cy="3636335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" name="ZoneTexte 10">
            <a:extLst>
              <a:ext uri="{FF2B5EF4-FFF2-40B4-BE49-F238E27FC236}">
                <a16:creationId xmlns:a16="http://schemas.microsoft.com/office/drawing/2014/main" id="{98270062-92D2-BD4E-8AA6-4136407E9687}"/>
              </a:ext>
            </a:extLst>
          </p:cNvPr>
          <p:cNvSpPr txBox="1"/>
          <p:nvPr/>
        </p:nvSpPr>
        <p:spPr>
          <a:xfrm>
            <a:off x="9571327" y="3604908"/>
            <a:ext cx="20606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Chirurgie préférable</a:t>
            </a:r>
          </a:p>
        </p:txBody>
      </p:sp>
      <p:sp>
        <p:nvSpPr>
          <p:cNvPr id="12" name="Rectangle à coins arrondis 11">
            <a:extLst>
              <a:ext uri="{FF2B5EF4-FFF2-40B4-BE49-F238E27FC236}">
                <a16:creationId xmlns:a16="http://schemas.microsoft.com/office/drawing/2014/main" id="{5491D5DA-7000-C54D-A5B2-AB5FB563DEB5}"/>
              </a:ext>
            </a:extLst>
          </p:cNvPr>
          <p:cNvSpPr/>
          <p:nvPr/>
        </p:nvSpPr>
        <p:spPr>
          <a:xfrm>
            <a:off x="7699512" y="58443"/>
            <a:ext cx="1695809" cy="2040614"/>
          </a:xfrm>
          <a:prstGeom prst="roundRect">
            <a:avLst/>
          </a:prstGeom>
          <a:noFill/>
          <a:ln w="317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13" name="Image 12">
            <a:extLst>
              <a:ext uri="{FF2B5EF4-FFF2-40B4-BE49-F238E27FC236}">
                <a16:creationId xmlns:a16="http://schemas.microsoft.com/office/drawing/2014/main" id="{5ED65DE1-CB33-984B-9318-7BD3D61B7F5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72284"/>
          <a:stretch/>
        </p:blipFill>
        <p:spPr>
          <a:xfrm flipH="1">
            <a:off x="10414881" y="2615550"/>
            <a:ext cx="366325" cy="9938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026295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2">
            <a:extLst>
              <a:ext uri="{FF2B5EF4-FFF2-40B4-BE49-F238E27FC236}">
                <a16:creationId xmlns:a16="http://schemas.microsoft.com/office/drawing/2014/main" id="{BBFD16DB-CCE1-1B45-BFA1-E852ECD23BD9}"/>
              </a:ext>
            </a:extLst>
          </p:cNvPr>
          <p:cNvSpPr txBox="1"/>
          <p:nvPr/>
        </p:nvSpPr>
        <p:spPr>
          <a:xfrm>
            <a:off x="193356" y="17135"/>
            <a:ext cx="5320880" cy="203132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fr-FR" i="1" dirty="0"/>
              <a:t>Contexte</a:t>
            </a:r>
          </a:p>
          <a:p>
            <a:r>
              <a:rPr lang="fr-FR" i="1" dirty="0"/>
              <a:t>Clinique	</a:t>
            </a:r>
          </a:p>
          <a:p>
            <a:r>
              <a:rPr lang="fr-FR" i="1" dirty="0"/>
              <a:t>Echographie nodule</a:t>
            </a:r>
          </a:p>
          <a:p>
            <a:r>
              <a:rPr lang="fr-FR" i="1" dirty="0"/>
              <a:t>	   </a:t>
            </a:r>
            <a:r>
              <a:rPr lang="fr-FR" dirty="0"/>
              <a:t>adhérence /protrusion trachée – trajet NLI</a:t>
            </a:r>
            <a:endParaRPr lang="fr-FR" i="1" dirty="0"/>
          </a:p>
          <a:p>
            <a:r>
              <a:rPr lang="fr-FR" i="1" dirty="0"/>
              <a:t>                    ganglion</a:t>
            </a:r>
          </a:p>
          <a:p>
            <a:r>
              <a:rPr lang="fr-FR" i="1" dirty="0"/>
              <a:t>Cytologie</a:t>
            </a:r>
          </a:p>
          <a:p>
            <a:r>
              <a:rPr lang="fr-FR" b="1" i="1" dirty="0"/>
              <a:t>Caractère moléculaire  (BRAF, TERT, TP53)</a:t>
            </a:r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9FF6F7F0-750E-7142-8E31-49FEE9DF4985}"/>
              </a:ext>
            </a:extLst>
          </p:cNvPr>
          <p:cNvSpPr txBox="1"/>
          <p:nvPr/>
        </p:nvSpPr>
        <p:spPr>
          <a:xfrm>
            <a:off x="8368084" y="3235576"/>
            <a:ext cx="1025152" cy="369332"/>
          </a:xfrm>
          <a:prstGeom prst="rect">
            <a:avLst/>
          </a:prstGeom>
          <a:noFill/>
          <a:ln w="31750"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r>
              <a:rPr lang="fr-FR" b="1" dirty="0"/>
              <a:t>chirurgie</a:t>
            </a:r>
          </a:p>
        </p:txBody>
      </p:sp>
      <p:sp>
        <p:nvSpPr>
          <p:cNvPr id="40" name="ZoneTexte 39">
            <a:extLst>
              <a:ext uri="{FF2B5EF4-FFF2-40B4-BE49-F238E27FC236}">
                <a16:creationId xmlns:a16="http://schemas.microsoft.com/office/drawing/2014/main" id="{238A799D-4A9A-854E-8B8D-E376415DA9BA}"/>
              </a:ext>
            </a:extLst>
          </p:cNvPr>
          <p:cNvSpPr txBox="1"/>
          <p:nvPr/>
        </p:nvSpPr>
        <p:spPr>
          <a:xfrm>
            <a:off x="7819534" y="4164"/>
            <a:ext cx="190444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/>
              <a:t>&lt; 40 ans                  </a:t>
            </a:r>
          </a:p>
          <a:p>
            <a:endParaRPr lang="fr-FR" b="1" dirty="0"/>
          </a:p>
          <a:p>
            <a:r>
              <a:rPr lang="fr-FR" b="1" dirty="0"/>
              <a:t>&gt; 5 mm	               </a:t>
            </a:r>
          </a:p>
          <a:p>
            <a:r>
              <a:rPr lang="fr-FR" b="1" dirty="0"/>
              <a:t>(+)                           </a:t>
            </a:r>
          </a:p>
          <a:p>
            <a:endParaRPr lang="fr-FR" b="1" dirty="0"/>
          </a:p>
          <a:p>
            <a:r>
              <a:rPr lang="fr-FR" b="1" dirty="0"/>
              <a:t>défavorable </a:t>
            </a:r>
          </a:p>
          <a:p>
            <a:r>
              <a:rPr lang="fr-FR" b="1" dirty="0"/>
              <a:t>(+)</a:t>
            </a:r>
          </a:p>
          <a:p>
            <a:r>
              <a:rPr lang="fr-FR" b="1" dirty="0"/>
              <a:t>                                  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1D73F405-FBD7-1E4D-88F5-2FC40B84BEB5}"/>
              </a:ext>
            </a:extLst>
          </p:cNvPr>
          <p:cNvSpPr/>
          <p:nvPr/>
        </p:nvSpPr>
        <p:spPr>
          <a:xfrm>
            <a:off x="193356" y="1949518"/>
            <a:ext cx="138134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i="1" dirty="0"/>
              <a:t>M à distance</a:t>
            </a:r>
          </a:p>
        </p:txBody>
      </p:sp>
      <p:cxnSp>
        <p:nvCxnSpPr>
          <p:cNvPr id="42" name="Connecteur droit 41">
            <a:extLst>
              <a:ext uri="{FF2B5EF4-FFF2-40B4-BE49-F238E27FC236}">
                <a16:creationId xmlns:a16="http://schemas.microsoft.com/office/drawing/2014/main" id="{7F8CEA4A-C614-D24E-BC5D-C8E28736CB72}"/>
              </a:ext>
            </a:extLst>
          </p:cNvPr>
          <p:cNvCxnSpPr>
            <a:cxnSpLocks/>
          </p:cNvCxnSpPr>
          <p:nvPr/>
        </p:nvCxnSpPr>
        <p:spPr>
          <a:xfrm flipV="1">
            <a:off x="8922925" y="2387945"/>
            <a:ext cx="0" cy="855218"/>
          </a:xfrm>
          <a:prstGeom prst="line">
            <a:avLst/>
          </a:prstGeom>
          <a:ln w="317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ZoneTexte 46">
            <a:extLst>
              <a:ext uri="{FF2B5EF4-FFF2-40B4-BE49-F238E27FC236}">
                <a16:creationId xmlns:a16="http://schemas.microsoft.com/office/drawing/2014/main" id="{725E6E4C-AF85-D34A-B003-9778CB0DDCBB}"/>
              </a:ext>
            </a:extLst>
          </p:cNvPr>
          <p:cNvSpPr txBox="1"/>
          <p:nvPr/>
        </p:nvSpPr>
        <p:spPr>
          <a:xfrm>
            <a:off x="9395322" y="-13310"/>
            <a:ext cx="2698255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ATCD RTE cou, familial CDT</a:t>
            </a:r>
          </a:p>
          <a:p>
            <a:r>
              <a:rPr lang="fr-FR" dirty="0"/>
              <a:t>PR, </a:t>
            </a:r>
            <a:r>
              <a:rPr lang="fr-FR" dirty="0" err="1"/>
              <a:t>adp</a:t>
            </a:r>
            <a:r>
              <a:rPr lang="fr-FR" dirty="0"/>
              <a:t> </a:t>
            </a:r>
            <a:r>
              <a:rPr lang="fr-FR" dirty="0" err="1"/>
              <a:t>prévalente</a:t>
            </a:r>
            <a:endParaRPr lang="fr-FR" dirty="0"/>
          </a:p>
          <a:p>
            <a:r>
              <a:rPr lang="fr-FR" dirty="0"/>
              <a:t>multifocal, ETE</a:t>
            </a:r>
          </a:p>
          <a:p>
            <a:endParaRPr lang="fr-FR" dirty="0"/>
          </a:p>
          <a:p>
            <a:r>
              <a:rPr lang="fr-FR" dirty="0"/>
              <a:t>cN1 </a:t>
            </a:r>
          </a:p>
          <a:p>
            <a:endParaRPr lang="fr-FR" dirty="0"/>
          </a:p>
          <a:p>
            <a:endParaRPr lang="fr-FR" dirty="0"/>
          </a:p>
          <a:p>
            <a:r>
              <a:rPr lang="fr-FR" dirty="0"/>
              <a:t>(+)</a:t>
            </a:r>
          </a:p>
          <a:p>
            <a:endParaRPr lang="fr-FR" dirty="0"/>
          </a:p>
          <a:p>
            <a:r>
              <a:rPr lang="fr-FR" dirty="0"/>
              <a:t> </a:t>
            </a:r>
          </a:p>
        </p:txBody>
      </p:sp>
      <p:sp>
        <p:nvSpPr>
          <p:cNvPr id="10" name="Accolade fermante 9">
            <a:extLst>
              <a:ext uri="{FF2B5EF4-FFF2-40B4-BE49-F238E27FC236}">
                <a16:creationId xmlns:a16="http://schemas.microsoft.com/office/drawing/2014/main" id="{F247CC54-4E76-924E-968E-D9EF95E4C308}"/>
              </a:ext>
            </a:extLst>
          </p:cNvPr>
          <p:cNvSpPr/>
          <p:nvPr/>
        </p:nvSpPr>
        <p:spPr>
          <a:xfrm rot="5400000">
            <a:off x="9700509" y="469689"/>
            <a:ext cx="226684" cy="3636335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" name="ZoneTexte 10">
            <a:extLst>
              <a:ext uri="{FF2B5EF4-FFF2-40B4-BE49-F238E27FC236}">
                <a16:creationId xmlns:a16="http://schemas.microsoft.com/office/drawing/2014/main" id="{98270062-92D2-BD4E-8AA6-4136407E9687}"/>
              </a:ext>
            </a:extLst>
          </p:cNvPr>
          <p:cNvSpPr txBox="1"/>
          <p:nvPr/>
        </p:nvSpPr>
        <p:spPr>
          <a:xfrm>
            <a:off x="9571327" y="3604908"/>
            <a:ext cx="20606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Chirurgie préférable</a:t>
            </a:r>
          </a:p>
        </p:txBody>
      </p:sp>
      <p:sp>
        <p:nvSpPr>
          <p:cNvPr id="12" name="Rectangle à coins arrondis 11">
            <a:extLst>
              <a:ext uri="{FF2B5EF4-FFF2-40B4-BE49-F238E27FC236}">
                <a16:creationId xmlns:a16="http://schemas.microsoft.com/office/drawing/2014/main" id="{5491D5DA-7000-C54D-A5B2-AB5FB563DEB5}"/>
              </a:ext>
            </a:extLst>
          </p:cNvPr>
          <p:cNvSpPr/>
          <p:nvPr/>
        </p:nvSpPr>
        <p:spPr>
          <a:xfrm>
            <a:off x="7699512" y="58443"/>
            <a:ext cx="1695809" cy="2040614"/>
          </a:xfrm>
          <a:prstGeom prst="roundRect">
            <a:avLst/>
          </a:prstGeom>
          <a:noFill/>
          <a:ln w="317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13" name="Image 12">
            <a:extLst>
              <a:ext uri="{FF2B5EF4-FFF2-40B4-BE49-F238E27FC236}">
                <a16:creationId xmlns:a16="http://schemas.microsoft.com/office/drawing/2014/main" id="{5ED65DE1-CB33-984B-9318-7BD3D61B7F5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72284"/>
          <a:stretch/>
        </p:blipFill>
        <p:spPr>
          <a:xfrm flipH="1">
            <a:off x="10414881" y="2615550"/>
            <a:ext cx="366325" cy="993839"/>
          </a:xfrm>
          <a:prstGeom prst="rect">
            <a:avLst/>
          </a:prstGeom>
        </p:spPr>
      </p:pic>
      <p:sp>
        <p:nvSpPr>
          <p:cNvPr id="18" name="ZoneTexte 17">
            <a:extLst>
              <a:ext uri="{FF2B5EF4-FFF2-40B4-BE49-F238E27FC236}">
                <a16:creationId xmlns:a16="http://schemas.microsoft.com/office/drawing/2014/main" id="{59E883EA-490E-7C43-A6BF-686BD1B08213}"/>
              </a:ext>
            </a:extLst>
          </p:cNvPr>
          <p:cNvSpPr txBox="1"/>
          <p:nvPr/>
        </p:nvSpPr>
        <p:spPr>
          <a:xfrm>
            <a:off x="1088171" y="1415400"/>
            <a:ext cx="598625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b="1" i="1" dirty="0"/>
              <a:t>   cellules hautes, variant sclérosant diffus, cellules cylindriques (</a:t>
            </a:r>
            <a:r>
              <a:rPr lang="fr-FR" sz="1400" b="1" i="1" dirty="0" err="1"/>
              <a:t>columnar</a:t>
            </a:r>
            <a:r>
              <a:rPr lang="fr-FR" sz="1400" b="1" i="1" dirty="0"/>
              <a:t> </a:t>
            </a:r>
            <a:r>
              <a:rPr lang="fr-FR" sz="1400" b="1" i="1" dirty="0" err="1"/>
              <a:t>cell</a:t>
            </a:r>
            <a:r>
              <a:rPr lang="fr-FR" sz="1400" b="1" i="1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10573706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2">
            <a:extLst>
              <a:ext uri="{FF2B5EF4-FFF2-40B4-BE49-F238E27FC236}">
                <a16:creationId xmlns:a16="http://schemas.microsoft.com/office/drawing/2014/main" id="{BBFD16DB-CCE1-1B45-BFA1-E852ECD23BD9}"/>
              </a:ext>
            </a:extLst>
          </p:cNvPr>
          <p:cNvSpPr txBox="1"/>
          <p:nvPr/>
        </p:nvSpPr>
        <p:spPr>
          <a:xfrm>
            <a:off x="193356" y="17135"/>
            <a:ext cx="4069897" cy="203132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fr-FR" i="1" dirty="0"/>
              <a:t>Contexte</a:t>
            </a:r>
          </a:p>
          <a:p>
            <a:r>
              <a:rPr lang="fr-FR" i="1" dirty="0"/>
              <a:t>Clinique	</a:t>
            </a:r>
          </a:p>
          <a:p>
            <a:r>
              <a:rPr lang="fr-FR" i="1" dirty="0"/>
              <a:t>Echographie nodule</a:t>
            </a:r>
          </a:p>
          <a:p>
            <a:r>
              <a:rPr lang="fr-FR" i="1" dirty="0"/>
              <a:t>	    </a:t>
            </a:r>
            <a:r>
              <a:rPr lang="fr-FR" sz="1200" dirty="0"/>
              <a:t>Adhérence /protrusion trachée – trajet NLI</a:t>
            </a:r>
            <a:endParaRPr lang="fr-FR" i="1" dirty="0"/>
          </a:p>
          <a:p>
            <a:r>
              <a:rPr lang="fr-FR" i="1" dirty="0"/>
              <a:t>                    ganglion</a:t>
            </a:r>
          </a:p>
          <a:p>
            <a:r>
              <a:rPr lang="fr-FR" i="1" dirty="0"/>
              <a:t>Cytologie</a:t>
            </a:r>
          </a:p>
          <a:p>
            <a:r>
              <a:rPr lang="fr-FR" i="1" dirty="0"/>
              <a:t>Caractère moléculaire  (BRAF, TERT, TP53)</a:t>
            </a:r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4FF89DB7-EA3E-914C-AC0A-28BB31AB5A88}"/>
              </a:ext>
            </a:extLst>
          </p:cNvPr>
          <p:cNvSpPr txBox="1"/>
          <p:nvPr/>
        </p:nvSpPr>
        <p:spPr>
          <a:xfrm>
            <a:off x="2531487" y="3261472"/>
            <a:ext cx="1989584" cy="369332"/>
          </a:xfrm>
          <a:prstGeom prst="rect">
            <a:avLst/>
          </a:prstGeom>
          <a:noFill/>
          <a:ln w="31750"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r>
              <a:rPr lang="fr-FR" b="1" dirty="0"/>
              <a:t>surveillance armée</a:t>
            </a:r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9FF6F7F0-750E-7142-8E31-49FEE9DF4985}"/>
              </a:ext>
            </a:extLst>
          </p:cNvPr>
          <p:cNvSpPr txBox="1"/>
          <p:nvPr/>
        </p:nvSpPr>
        <p:spPr>
          <a:xfrm>
            <a:off x="8368084" y="3235576"/>
            <a:ext cx="1025152" cy="369332"/>
          </a:xfrm>
          <a:prstGeom prst="rect">
            <a:avLst/>
          </a:prstGeom>
          <a:noFill/>
          <a:ln w="31750"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r>
              <a:rPr lang="fr-FR" b="1" dirty="0"/>
              <a:t>chirurgie</a:t>
            </a:r>
          </a:p>
        </p:txBody>
      </p:sp>
      <p:sp>
        <p:nvSpPr>
          <p:cNvPr id="59" name="ZoneTexte 58">
            <a:extLst>
              <a:ext uri="{FF2B5EF4-FFF2-40B4-BE49-F238E27FC236}">
                <a16:creationId xmlns:a16="http://schemas.microsoft.com/office/drawing/2014/main" id="{4FC963C6-1574-C046-A91E-1BB4CB91E03F}"/>
              </a:ext>
            </a:extLst>
          </p:cNvPr>
          <p:cNvSpPr txBox="1"/>
          <p:nvPr/>
        </p:nvSpPr>
        <p:spPr>
          <a:xfrm>
            <a:off x="0" y="6508345"/>
            <a:ext cx="438222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i="1" dirty="0"/>
              <a:t>(1) cellules hautes, variant sclérosant diffus, </a:t>
            </a:r>
            <a:r>
              <a:rPr lang="fr-FR" sz="1400" i="1" dirty="0" err="1"/>
              <a:t>columnar</a:t>
            </a:r>
            <a:r>
              <a:rPr lang="fr-FR" sz="1400" i="1" dirty="0"/>
              <a:t> </a:t>
            </a:r>
            <a:r>
              <a:rPr lang="fr-FR" sz="1400" i="1" dirty="0" err="1"/>
              <a:t>cell</a:t>
            </a:r>
            <a:endParaRPr lang="fr-FR" sz="1400" i="1" dirty="0"/>
          </a:p>
        </p:txBody>
      </p:sp>
      <p:sp>
        <p:nvSpPr>
          <p:cNvPr id="40" name="ZoneTexte 39">
            <a:extLst>
              <a:ext uri="{FF2B5EF4-FFF2-40B4-BE49-F238E27FC236}">
                <a16:creationId xmlns:a16="http://schemas.microsoft.com/office/drawing/2014/main" id="{238A799D-4A9A-854E-8B8D-E376415DA9BA}"/>
              </a:ext>
            </a:extLst>
          </p:cNvPr>
          <p:cNvSpPr txBox="1"/>
          <p:nvPr/>
        </p:nvSpPr>
        <p:spPr>
          <a:xfrm>
            <a:off x="7819534" y="4164"/>
            <a:ext cx="190444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&lt; 40 ans                  </a:t>
            </a:r>
          </a:p>
          <a:p>
            <a:endParaRPr lang="fr-FR" dirty="0"/>
          </a:p>
          <a:p>
            <a:r>
              <a:rPr lang="fr-FR" dirty="0"/>
              <a:t>&gt; 5 mm	               </a:t>
            </a:r>
          </a:p>
          <a:p>
            <a:r>
              <a:rPr lang="fr-FR" dirty="0"/>
              <a:t>(+)                           </a:t>
            </a:r>
          </a:p>
          <a:p>
            <a:endParaRPr lang="fr-FR" dirty="0"/>
          </a:p>
          <a:p>
            <a:r>
              <a:rPr lang="fr-FR" dirty="0"/>
              <a:t>défavorable </a:t>
            </a:r>
            <a:r>
              <a:rPr lang="fr-FR" baseline="30000" dirty="0"/>
              <a:t>(1)</a:t>
            </a:r>
            <a:r>
              <a:rPr lang="fr-FR" dirty="0"/>
              <a:t> </a:t>
            </a:r>
          </a:p>
          <a:p>
            <a:r>
              <a:rPr lang="fr-FR" dirty="0"/>
              <a:t>(+)</a:t>
            </a:r>
          </a:p>
          <a:p>
            <a:r>
              <a:rPr lang="fr-FR" dirty="0"/>
              <a:t>                                  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1D73F405-FBD7-1E4D-88F5-2FC40B84BEB5}"/>
              </a:ext>
            </a:extLst>
          </p:cNvPr>
          <p:cNvSpPr/>
          <p:nvPr/>
        </p:nvSpPr>
        <p:spPr>
          <a:xfrm>
            <a:off x="193356" y="1949518"/>
            <a:ext cx="138134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i="1" dirty="0"/>
              <a:t>M à distance</a:t>
            </a:r>
          </a:p>
        </p:txBody>
      </p:sp>
      <p:sp>
        <p:nvSpPr>
          <p:cNvPr id="35" name="ZoneTexte 34">
            <a:extLst>
              <a:ext uri="{FF2B5EF4-FFF2-40B4-BE49-F238E27FC236}">
                <a16:creationId xmlns:a16="http://schemas.microsoft.com/office/drawing/2014/main" id="{88E07D68-38F1-1A40-A8BC-A59008CEE1CD}"/>
              </a:ext>
            </a:extLst>
          </p:cNvPr>
          <p:cNvSpPr txBox="1"/>
          <p:nvPr/>
        </p:nvSpPr>
        <p:spPr>
          <a:xfrm>
            <a:off x="2531487" y="4960054"/>
            <a:ext cx="2060179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dirty="0"/>
              <a:t>si     &gt; 50% volume</a:t>
            </a:r>
          </a:p>
          <a:p>
            <a:r>
              <a:rPr lang="fr-FR" b="1" dirty="0"/>
              <a:t>        &gt; 3 mm en 1 an</a:t>
            </a:r>
          </a:p>
          <a:p>
            <a:r>
              <a:rPr lang="fr-FR" b="1" dirty="0"/>
              <a:t>   </a:t>
            </a:r>
            <a:r>
              <a:rPr lang="fr-FR" b="1" dirty="0" err="1"/>
              <a:t>adp</a:t>
            </a:r>
            <a:endParaRPr lang="fr-FR" b="1" dirty="0"/>
          </a:p>
        </p:txBody>
      </p:sp>
      <p:cxnSp>
        <p:nvCxnSpPr>
          <p:cNvPr id="38" name="Connecteur droit avec flèche 37">
            <a:extLst>
              <a:ext uri="{FF2B5EF4-FFF2-40B4-BE49-F238E27FC236}">
                <a16:creationId xmlns:a16="http://schemas.microsoft.com/office/drawing/2014/main" id="{04786179-EC8D-FB4B-9AA2-E9753EB91D87}"/>
              </a:ext>
            </a:extLst>
          </p:cNvPr>
          <p:cNvCxnSpPr/>
          <p:nvPr/>
        </p:nvCxnSpPr>
        <p:spPr>
          <a:xfrm flipV="1">
            <a:off x="2790438" y="5001700"/>
            <a:ext cx="291327" cy="184666"/>
          </a:xfrm>
          <a:prstGeom prst="straightConnector1">
            <a:avLst/>
          </a:prstGeom>
          <a:ln w="317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Connecteur droit 38">
            <a:extLst>
              <a:ext uri="{FF2B5EF4-FFF2-40B4-BE49-F238E27FC236}">
                <a16:creationId xmlns:a16="http://schemas.microsoft.com/office/drawing/2014/main" id="{90FBDA64-33EC-1D48-9135-3308A97EBA1F}"/>
              </a:ext>
            </a:extLst>
          </p:cNvPr>
          <p:cNvCxnSpPr>
            <a:cxnSpLocks/>
          </p:cNvCxnSpPr>
          <p:nvPr/>
        </p:nvCxnSpPr>
        <p:spPr>
          <a:xfrm>
            <a:off x="3446197" y="3654709"/>
            <a:ext cx="0" cy="1212901"/>
          </a:xfrm>
          <a:prstGeom prst="line">
            <a:avLst/>
          </a:prstGeom>
          <a:ln w="317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Connecteur droit 41">
            <a:extLst>
              <a:ext uri="{FF2B5EF4-FFF2-40B4-BE49-F238E27FC236}">
                <a16:creationId xmlns:a16="http://schemas.microsoft.com/office/drawing/2014/main" id="{7F8CEA4A-C614-D24E-BC5D-C8E28736CB72}"/>
              </a:ext>
            </a:extLst>
          </p:cNvPr>
          <p:cNvCxnSpPr>
            <a:cxnSpLocks/>
          </p:cNvCxnSpPr>
          <p:nvPr/>
        </p:nvCxnSpPr>
        <p:spPr>
          <a:xfrm flipV="1">
            <a:off x="8922925" y="2387945"/>
            <a:ext cx="0" cy="855218"/>
          </a:xfrm>
          <a:prstGeom prst="line">
            <a:avLst/>
          </a:prstGeom>
          <a:ln w="317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ZoneTexte 47">
            <a:extLst>
              <a:ext uri="{FF2B5EF4-FFF2-40B4-BE49-F238E27FC236}">
                <a16:creationId xmlns:a16="http://schemas.microsoft.com/office/drawing/2014/main" id="{C018E70D-A23B-2E48-89FB-F2D728B17658}"/>
              </a:ext>
            </a:extLst>
          </p:cNvPr>
          <p:cNvSpPr txBox="1"/>
          <p:nvPr/>
        </p:nvSpPr>
        <p:spPr>
          <a:xfrm>
            <a:off x="9395322" y="-13310"/>
            <a:ext cx="2698255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ATCD RTE cou, familial CDT</a:t>
            </a:r>
          </a:p>
          <a:p>
            <a:r>
              <a:rPr lang="fr-FR" dirty="0"/>
              <a:t>PR, </a:t>
            </a:r>
            <a:r>
              <a:rPr lang="fr-FR" dirty="0" err="1"/>
              <a:t>adp</a:t>
            </a:r>
            <a:r>
              <a:rPr lang="fr-FR" dirty="0"/>
              <a:t> </a:t>
            </a:r>
            <a:r>
              <a:rPr lang="fr-FR" dirty="0" err="1"/>
              <a:t>prévalente</a:t>
            </a:r>
            <a:endParaRPr lang="fr-FR" dirty="0"/>
          </a:p>
          <a:p>
            <a:r>
              <a:rPr lang="fr-FR" dirty="0"/>
              <a:t>multifocal, ETE</a:t>
            </a:r>
          </a:p>
          <a:p>
            <a:endParaRPr lang="fr-FR" dirty="0"/>
          </a:p>
          <a:p>
            <a:r>
              <a:rPr lang="fr-FR" dirty="0"/>
              <a:t>cN1 </a:t>
            </a:r>
          </a:p>
          <a:p>
            <a:endParaRPr lang="fr-FR" dirty="0"/>
          </a:p>
          <a:p>
            <a:endParaRPr lang="fr-FR" dirty="0"/>
          </a:p>
          <a:p>
            <a:r>
              <a:rPr lang="fr-FR" dirty="0"/>
              <a:t>(+)</a:t>
            </a:r>
          </a:p>
          <a:p>
            <a:endParaRPr lang="fr-FR" dirty="0"/>
          </a:p>
          <a:p>
            <a:r>
              <a:rPr lang="fr-FR" dirty="0"/>
              <a:t> </a:t>
            </a:r>
          </a:p>
        </p:txBody>
      </p:sp>
      <p:sp>
        <p:nvSpPr>
          <p:cNvPr id="50" name="Accolade fermante 49">
            <a:extLst>
              <a:ext uri="{FF2B5EF4-FFF2-40B4-BE49-F238E27FC236}">
                <a16:creationId xmlns:a16="http://schemas.microsoft.com/office/drawing/2014/main" id="{523E30CD-E181-824B-83E8-89314A7B1D15}"/>
              </a:ext>
            </a:extLst>
          </p:cNvPr>
          <p:cNvSpPr/>
          <p:nvPr/>
        </p:nvSpPr>
        <p:spPr>
          <a:xfrm rot="5400000">
            <a:off x="9700509" y="469689"/>
            <a:ext cx="226684" cy="3636335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52" name="Connecteur droit avec flèche 51">
            <a:extLst>
              <a:ext uri="{FF2B5EF4-FFF2-40B4-BE49-F238E27FC236}">
                <a16:creationId xmlns:a16="http://schemas.microsoft.com/office/drawing/2014/main" id="{CF806997-0A0B-D54E-9CE1-7EF067FAA398}"/>
              </a:ext>
            </a:extLst>
          </p:cNvPr>
          <p:cNvCxnSpPr>
            <a:cxnSpLocks/>
          </p:cNvCxnSpPr>
          <p:nvPr/>
        </p:nvCxnSpPr>
        <p:spPr>
          <a:xfrm flipV="1">
            <a:off x="4731026" y="3654709"/>
            <a:ext cx="3525078" cy="1911204"/>
          </a:xfrm>
          <a:prstGeom prst="straightConnector1">
            <a:avLst/>
          </a:prstGeom>
          <a:ln w="317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4" name="Image 53">
            <a:extLst>
              <a:ext uri="{FF2B5EF4-FFF2-40B4-BE49-F238E27FC236}">
                <a16:creationId xmlns:a16="http://schemas.microsoft.com/office/drawing/2014/main" id="{A7F6EA6D-E611-1946-9BAC-1FB262A9512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72284"/>
          <a:stretch/>
        </p:blipFill>
        <p:spPr>
          <a:xfrm flipH="1">
            <a:off x="10414881" y="2615550"/>
            <a:ext cx="366325" cy="993839"/>
          </a:xfrm>
          <a:prstGeom prst="rect">
            <a:avLst/>
          </a:prstGeom>
        </p:spPr>
      </p:pic>
      <p:sp>
        <p:nvSpPr>
          <p:cNvPr id="19" name="Rectangle à coins arrondis 18">
            <a:extLst>
              <a:ext uri="{FF2B5EF4-FFF2-40B4-BE49-F238E27FC236}">
                <a16:creationId xmlns:a16="http://schemas.microsoft.com/office/drawing/2014/main" id="{59BCB42E-24DE-ED41-8345-1A52FBE86F13}"/>
              </a:ext>
            </a:extLst>
          </p:cNvPr>
          <p:cNvSpPr/>
          <p:nvPr/>
        </p:nvSpPr>
        <p:spPr>
          <a:xfrm>
            <a:off x="7699512" y="58443"/>
            <a:ext cx="1695809" cy="2040614"/>
          </a:xfrm>
          <a:prstGeom prst="roundRect">
            <a:avLst/>
          </a:prstGeom>
          <a:noFill/>
          <a:ln w="317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0" name="Rectangle à coins arrondis 19">
            <a:extLst>
              <a:ext uri="{FF2B5EF4-FFF2-40B4-BE49-F238E27FC236}">
                <a16:creationId xmlns:a16="http://schemas.microsoft.com/office/drawing/2014/main" id="{44725530-5922-1C48-BCCD-A05633E4D630}"/>
              </a:ext>
            </a:extLst>
          </p:cNvPr>
          <p:cNvSpPr/>
          <p:nvPr/>
        </p:nvSpPr>
        <p:spPr>
          <a:xfrm>
            <a:off x="2392803" y="4867610"/>
            <a:ext cx="2338223" cy="1323264"/>
          </a:xfrm>
          <a:prstGeom prst="roundRect">
            <a:avLst/>
          </a:prstGeom>
          <a:noFill/>
          <a:ln w="317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904956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2">
            <a:extLst>
              <a:ext uri="{FF2B5EF4-FFF2-40B4-BE49-F238E27FC236}">
                <a16:creationId xmlns:a16="http://schemas.microsoft.com/office/drawing/2014/main" id="{BBFD16DB-CCE1-1B45-BFA1-E852ECD23BD9}"/>
              </a:ext>
            </a:extLst>
          </p:cNvPr>
          <p:cNvSpPr txBox="1"/>
          <p:nvPr/>
        </p:nvSpPr>
        <p:spPr>
          <a:xfrm>
            <a:off x="193356" y="17135"/>
            <a:ext cx="4069897" cy="203132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fr-FR" i="1" dirty="0"/>
              <a:t>Contexte</a:t>
            </a:r>
          </a:p>
          <a:p>
            <a:r>
              <a:rPr lang="fr-FR" i="1" dirty="0"/>
              <a:t>Clinique	</a:t>
            </a:r>
          </a:p>
          <a:p>
            <a:r>
              <a:rPr lang="fr-FR" i="1" dirty="0"/>
              <a:t>Echographie nodule</a:t>
            </a:r>
          </a:p>
          <a:p>
            <a:r>
              <a:rPr lang="fr-FR" i="1" dirty="0"/>
              <a:t>	    </a:t>
            </a:r>
            <a:r>
              <a:rPr lang="fr-FR" sz="1200" dirty="0"/>
              <a:t>Adhérence /protrusion trachée – trajet NLI</a:t>
            </a:r>
            <a:endParaRPr lang="fr-FR" i="1" dirty="0"/>
          </a:p>
          <a:p>
            <a:r>
              <a:rPr lang="fr-FR" i="1" dirty="0"/>
              <a:t>                    ganglion</a:t>
            </a:r>
          </a:p>
          <a:p>
            <a:r>
              <a:rPr lang="fr-FR" i="1" dirty="0"/>
              <a:t>Cytologie</a:t>
            </a:r>
          </a:p>
          <a:p>
            <a:r>
              <a:rPr lang="fr-FR" i="1" dirty="0"/>
              <a:t>Caractère moléculaire  (BRAF, TERT, TP53)</a:t>
            </a:r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6B74C654-AF5B-1445-9F83-3E1F668E54B6}"/>
              </a:ext>
            </a:extLst>
          </p:cNvPr>
          <p:cNvSpPr txBox="1"/>
          <p:nvPr/>
        </p:nvSpPr>
        <p:spPr>
          <a:xfrm>
            <a:off x="4263253" y="-46517"/>
            <a:ext cx="107753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/>
              <a:t>&gt; 40 ans</a:t>
            </a:r>
          </a:p>
          <a:p>
            <a:endParaRPr lang="fr-FR" b="1" dirty="0"/>
          </a:p>
          <a:p>
            <a:r>
              <a:rPr lang="fr-FR" b="1" dirty="0"/>
              <a:t>unique</a:t>
            </a:r>
          </a:p>
          <a:p>
            <a:r>
              <a:rPr lang="fr-FR" b="1" dirty="0"/>
              <a:t>(-)</a:t>
            </a:r>
          </a:p>
          <a:p>
            <a:r>
              <a:rPr lang="fr-FR" b="1" dirty="0"/>
              <a:t>cN0</a:t>
            </a:r>
          </a:p>
          <a:p>
            <a:r>
              <a:rPr lang="fr-FR" b="1" dirty="0"/>
              <a:t>favorable</a:t>
            </a:r>
          </a:p>
          <a:p>
            <a:r>
              <a:rPr lang="fr-FR" b="1" dirty="0"/>
              <a:t>(-)</a:t>
            </a:r>
          </a:p>
          <a:p>
            <a:endParaRPr lang="fr-FR" b="1" dirty="0"/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4FF89DB7-EA3E-914C-AC0A-28BB31AB5A88}"/>
              </a:ext>
            </a:extLst>
          </p:cNvPr>
          <p:cNvSpPr txBox="1"/>
          <p:nvPr/>
        </p:nvSpPr>
        <p:spPr>
          <a:xfrm>
            <a:off x="2531487" y="3261472"/>
            <a:ext cx="1959062" cy="369332"/>
          </a:xfrm>
          <a:prstGeom prst="rect">
            <a:avLst/>
          </a:prstGeom>
          <a:noFill/>
          <a:ln w="6350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fr-FR" dirty="0"/>
              <a:t>surveillance armée</a:t>
            </a:r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9FF6F7F0-750E-7142-8E31-49FEE9DF4985}"/>
              </a:ext>
            </a:extLst>
          </p:cNvPr>
          <p:cNvSpPr txBox="1"/>
          <p:nvPr/>
        </p:nvSpPr>
        <p:spPr>
          <a:xfrm>
            <a:off x="8368084" y="3235576"/>
            <a:ext cx="1013483" cy="369332"/>
          </a:xfrm>
          <a:prstGeom prst="rect">
            <a:avLst/>
          </a:prstGeom>
          <a:noFill/>
          <a:ln w="31750"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r>
              <a:rPr lang="fr-FR" dirty="0"/>
              <a:t>chirurgie</a:t>
            </a:r>
          </a:p>
        </p:txBody>
      </p:sp>
      <p:sp>
        <p:nvSpPr>
          <p:cNvPr id="59" name="ZoneTexte 58">
            <a:extLst>
              <a:ext uri="{FF2B5EF4-FFF2-40B4-BE49-F238E27FC236}">
                <a16:creationId xmlns:a16="http://schemas.microsoft.com/office/drawing/2014/main" id="{4FC963C6-1574-C046-A91E-1BB4CB91E03F}"/>
              </a:ext>
            </a:extLst>
          </p:cNvPr>
          <p:cNvSpPr txBox="1"/>
          <p:nvPr/>
        </p:nvSpPr>
        <p:spPr>
          <a:xfrm>
            <a:off x="0" y="6508345"/>
            <a:ext cx="438222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i="1" dirty="0"/>
              <a:t>(1) cellules hautes, variant sclérosant diffus, </a:t>
            </a:r>
            <a:r>
              <a:rPr lang="fr-FR" sz="1400" i="1" dirty="0" err="1"/>
              <a:t>columnar</a:t>
            </a:r>
            <a:r>
              <a:rPr lang="fr-FR" sz="1400" i="1" dirty="0"/>
              <a:t> </a:t>
            </a:r>
            <a:r>
              <a:rPr lang="fr-FR" sz="1400" i="1" dirty="0" err="1"/>
              <a:t>cell</a:t>
            </a:r>
            <a:endParaRPr lang="fr-FR" sz="1400" i="1" dirty="0"/>
          </a:p>
        </p:txBody>
      </p:sp>
      <p:cxnSp>
        <p:nvCxnSpPr>
          <p:cNvPr id="112" name="Connecteur en angle 111">
            <a:extLst>
              <a:ext uri="{FF2B5EF4-FFF2-40B4-BE49-F238E27FC236}">
                <a16:creationId xmlns:a16="http://schemas.microsoft.com/office/drawing/2014/main" id="{538ABDE6-9942-AD40-89B2-8B3D1613E204}"/>
              </a:ext>
            </a:extLst>
          </p:cNvPr>
          <p:cNvCxnSpPr>
            <a:cxnSpLocks/>
          </p:cNvCxnSpPr>
          <p:nvPr/>
        </p:nvCxnSpPr>
        <p:spPr>
          <a:xfrm rot="16200000" flipH="1">
            <a:off x="6208284" y="696793"/>
            <a:ext cx="864000" cy="4248000"/>
          </a:xfrm>
          <a:prstGeom prst="bentConnector3">
            <a:avLst/>
          </a:prstGeom>
          <a:ln w="317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Rectangle 1">
            <a:extLst>
              <a:ext uri="{FF2B5EF4-FFF2-40B4-BE49-F238E27FC236}">
                <a16:creationId xmlns:a16="http://schemas.microsoft.com/office/drawing/2014/main" id="{1D73F405-FBD7-1E4D-88F5-2FC40B84BEB5}"/>
              </a:ext>
            </a:extLst>
          </p:cNvPr>
          <p:cNvSpPr/>
          <p:nvPr/>
        </p:nvSpPr>
        <p:spPr>
          <a:xfrm>
            <a:off x="193356" y="1949518"/>
            <a:ext cx="138134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i="1" dirty="0"/>
              <a:t>M à distance</a:t>
            </a:r>
          </a:p>
        </p:txBody>
      </p:sp>
      <p:cxnSp>
        <p:nvCxnSpPr>
          <p:cNvPr id="42" name="Connecteur droit 41">
            <a:extLst>
              <a:ext uri="{FF2B5EF4-FFF2-40B4-BE49-F238E27FC236}">
                <a16:creationId xmlns:a16="http://schemas.microsoft.com/office/drawing/2014/main" id="{7F8CEA4A-C614-D24E-BC5D-C8E28736CB72}"/>
              </a:ext>
            </a:extLst>
          </p:cNvPr>
          <p:cNvCxnSpPr>
            <a:cxnSpLocks/>
          </p:cNvCxnSpPr>
          <p:nvPr/>
        </p:nvCxnSpPr>
        <p:spPr>
          <a:xfrm flipV="1">
            <a:off x="8922925" y="2379932"/>
            <a:ext cx="0" cy="855218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ZoneTexte 47">
            <a:extLst>
              <a:ext uri="{FF2B5EF4-FFF2-40B4-BE49-F238E27FC236}">
                <a16:creationId xmlns:a16="http://schemas.microsoft.com/office/drawing/2014/main" id="{2E828DBF-5AE0-2A4F-9533-7988CF32D60E}"/>
              </a:ext>
            </a:extLst>
          </p:cNvPr>
          <p:cNvSpPr txBox="1"/>
          <p:nvPr/>
        </p:nvSpPr>
        <p:spPr>
          <a:xfrm>
            <a:off x="9395322" y="-13310"/>
            <a:ext cx="2698255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ATCD RTE cou, familial CDT</a:t>
            </a:r>
          </a:p>
          <a:p>
            <a:r>
              <a:rPr lang="fr-FR" dirty="0"/>
              <a:t>PR, </a:t>
            </a:r>
            <a:r>
              <a:rPr lang="fr-FR" dirty="0" err="1"/>
              <a:t>adp</a:t>
            </a:r>
            <a:r>
              <a:rPr lang="fr-FR" dirty="0"/>
              <a:t> </a:t>
            </a:r>
            <a:r>
              <a:rPr lang="fr-FR" dirty="0" err="1"/>
              <a:t>prévalente</a:t>
            </a:r>
            <a:endParaRPr lang="fr-FR" dirty="0"/>
          </a:p>
          <a:p>
            <a:r>
              <a:rPr lang="fr-FR" dirty="0"/>
              <a:t>multifocal, ETE</a:t>
            </a:r>
          </a:p>
          <a:p>
            <a:endParaRPr lang="fr-FR" dirty="0"/>
          </a:p>
          <a:p>
            <a:r>
              <a:rPr lang="fr-FR" dirty="0"/>
              <a:t>cN1 </a:t>
            </a:r>
          </a:p>
          <a:p>
            <a:endParaRPr lang="fr-FR" dirty="0"/>
          </a:p>
          <a:p>
            <a:endParaRPr lang="fr-FR" dirty="0"/>
          </a:p>
          <a:p>
            <a:r>
              <a:rPr lang="fr-FR" dirty="0"/>
              <a:t>(+)</a:t>
            </a:r>
          </a:p>
          <a:p>
            <a:endParaRPr lang="fr-FR" dirty="0"/>
          </a:p>
          <a:p>
            <a:r>
              <a:rPr lang="fr-FR" dirty="0"/>
              <a:t> </a:t>
            </a:r>
          </a:p>
        </p:txBody>
      </p:sp>
      <p:sp>
        <p:nvSpPr>
          <p:cNvPr id="49" name="ZoneTexte 48">
            <a:extLst>
              <a:ext uri="{FF2B5EF4-FFF2-40B4-BE49-F238E27FC236}">
                <a16:creationId xmlns:a16="http://schemas.microsoft.com/office/drawing/2014/main" id="{E9CA3036-240B-EE4A-AC4A-BF33C1594D0D}"/>
              </a:ext>
            </a:extLst>
          </p:cNvPr>
          <p:cNvSpPr txBox="1"/>
          <p:nvPr/>
        </p:nvSpPr>
        <p:spPr>
          <a:xfrm>
            <a:off x="7819534" y="4164"/>
            <a:ext cx="190444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&lt; 40 ans   </a:t>
            </a:r>
          </a:p>
          <a:p>
            <a:r>
              <a:rPr lang="fr-FR" dirty="0"/>
              <a:t>               </a:t>
            </a:r>
          </a:p>
          <a:p>
            <a:r>
              <a:rPr lang="fr-FR" dirty="0"/>
              <a:t>&gt; 5 mm	               </a:t>
            </a:r>
          </a:p>
          <a:p>
            <a:r>
              <a:rPr lang="fr-FR" dirty="0"/>
              <a:t>(+)                           </a:t>
            </a:r>
          </a:p>
          <a:p>
            <a:endParaRPr lang="fr-FR" dirty="0"/>
          </a:p>
          <a:p>
            <a:r>
              <a:rPr lang="fr-FR" dirty="0"/>
              <a:t>défavorable </a:t>
            </a:r>
            <a:r>
              <a:rPr lang="fr-FR" baseline="30000" dirty="0"/>
              <a:t>(1) </a:t>
            </a:r>
          </a:p>
          <a:p>
            <a:r>
              <a:rPr lang="fr-FR" dirty="0"/>
              <a:t>(+)</a:t>
            </a:r>
          </a:p>
          <a:p>
            <a:r>
              <a:rPr lang="fr-FR" dirty="0"/>
              <a:t>                                  </a:t>
            </a:r>
          </a:p>
        </p:txBody>
      </p:sp>
      <p:sp>
        <p:nvSpPr>
          <p:cNvPr id="50" name="Accolade fermante 49">
            <a:extLst>
              <a:ext uri="{FF2B5EF4-FFF2-40B4-BE49-F238E27FC236}">
                <a16:creationId xmlns:a16="http://schemas.microsoft.com/office/drawing/2014/main" id="{2725CAEA-E855-3541-9875-0C7D1AA00FE3}"/>
              </a:ext>
            </a:extLst>
          </p:cNvPr>
          <p:cNvSpPr/>
          <p:nvPr/>
        </p:nvSpPr>
        <p:spPr>
          <a:xfrm rot="5400000">
            <a:off x="9700509" y="469689"/>
            <a:ext cx="226684" cy="3636335"/>
          </a:xfrm>
          <a:prstGeom prst="rightBrac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E584470B-21DB-6B49-B30F-773D1563DC6D}"/>
              </a:ext>
            </a:extLst>
          </p:cNvPr>
          <p:cNvSpPr/>
          <p:nvPr/>
        </p:nvSpPr>
        <p:spPr>
          <a:xfrm>
            <a:off x="9145826" y="3630804"/>
            <a:ext cx="248619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dirty="0">
                <a:solidFill>
                  <a:srgbClr val="EA7046"/>
                </a:solidFill>
              </a:rPr>
              <a:t>Peut-on/doit-on l’éviter?</a:t>
            </a:r>
          </a:p>
        </p:txBody>
      </p:sp>
      <p:sp>
        <p:nvSpPr>
          <p:cNvPr id="52" name="Rectangle à coins arrondis 51">
            <a:extLst>
              <a:ext uri="{FF2B5EF4-FFF2-40B4-BE49-F238E27FC236}">
                <a16:creationId xmlns:a16="http://schemas.microsoft.com/office/drawing/2014/main" id="{006FCEF0-CFEF-A64B-9D8D-DEF30F7F9628}"/>
              </a:ext>
            </a:extLst>
          </p:cNvPr>
          <p:cNvSpPr/>
          <p:nvPr/>
        </p:nvSpPr>
        <p:spPr>
          <a:xfrm>
            <a:off x="4213923" y="44428"/>
            <a:ext cx="1126862" cy="2200090"/>
          </a:xfrm>
          <a:prstGeom prst="roundRect">
            <a:avLst/>
          </a:prstGeom>
          <a:noFill/>
          <a:ln w="317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53" name="Image 52">
            <a:extLst>
              <a:ext uri="{FF2B5EF4-FFF2-40B4-BE49-F238E27FC236}">
                <a16:creationId xmlns:a16="http://schemas.microsoft.com/office/drawing/2014/main" id="{117AA6A8-84EF-F340-BDB0-CA06DF488D2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4167" r="27833"/>
          <a:stretch/>
        </p:blipFill>
        <p:spPr>
          <a:xfrm>
            <a:off x="10414881" y="2597855"/>
            <a:ext cx="508938" cy="1007053"/>
          </a:xfrm>
          <a:prstGeom prst="rect">
            <a:avLst/>
          </a:prstGeom>
        </p:spPr>
      </p:pic>
      <p:sp>
        <p:nvSpPr>
          <p:cNvPr id="55" name="ZoneTexte 54">
            <a:extLst>
              <a:ext uri="{FF2B5EF4-FFF2-40B4-BE49-F238E27FC236}">
                <a16:creationId xmlns:a16="http://schemas.microsoft.com/office/drawing/2014/main" id="{1C47CD7A-6E84-F949-8A83-88EA8C728F34}"/>
              </a:ext>
            </a:extLst>
          </p:cNvPr>
          <p:cNvSpPr txBox="1"/>
          <p:nvPr/>
        </p:nvSpPr>
        <p:spPr>
          <a:xfrm>
            <a:off x="2531487" y="4960054"/>
            <a:ext cx="2060179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si     &gt; 50% volume</a:t>
            </a:r>
          </a:p>
          <a:p>
            <a:r>
              <a:rPr lang="fr-FR" dirty="0"/>
              <a:t>        &gt; 3 mm en 1 an</a:t>
            </a:r>
          </a:p>
          <a:p>
            <a:r>
              <a:rPr lang="fr-FR" dirty="0"/>
              <a:t>   </a:t>
            </a:r>
            <a:r>
              <a:rPr lang="fr-FR" dirty="0" err="1"/>
              <a:t>adp</a:t>
            </a:r>
            <a:endParaRPr lang="fr-FR" dirty="0"/>
          </a:p>
        </p:txBody>
      </p:sp>
      <p:cxnSp>
        <p:nvCxnSpPr>
          <p:cNvPr id="56" name="Connecteur droit avec flèche 55">
            <a:extLst>
              <a:ext uri="{FF2B5EF4-FFF2-40B4-BE49-F238E27FC236}">
                <a16:creationId xmlns:a16="http://schemas.microsoft.com/office/drawing/2014/main" id="{6D97C023-0719-BD4D-BAB9-5F64201EBD22}"/>
              </a:ext>
            </a:extLst>
          </p:cNvPr>
          <p:cNvCxnSpPr/>
          <p:nvPr/>
        </p:nvCxnSpPr>
        <p:spPr>
          <a:xfrm flipV="1">
            <a:off x="2790438" y="5001700"/>
            <a:ext cx="291327" cy="184666"/>
          </a:xfrm>
          <a:prstGeom prst="straightConnector1">
            <a:avLst/>
          </a:prstGeom>
          <a:ln w="63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Connecteur droit 59">
            <a:extLst>
              <a:ext uri="{FF2B5EF4-FFF2-40B4-BE49-F238E27FC236}">
                <a16:creationId xmlns:a16="http://schemas.microsoft.com/office/drawing/2014/main" id="{8A91C294-2EA9-FF43-B856-10BCAD96F26F}"/>
              </a:ext>
            </a:extLst>
          </p:cNvPr>
          <p:cNvCxnSpPr>
            <a:cxnSpLocks/>
          </p:cNvCxnSpPr>
          <p:nvPr/>
        </p:nvCxnSpPr>
        <p:spPr>
          <a:xfrm>
            <a:off x="3446197" y="3654709"/>
            <a:ext cx="0" cy="1212901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1" name="Accolade fermante 60">
            <a:extLst>
              <a:ext uri="{FF2B5EF4-FFF2-40B4-BE49-F238E27FC236}">
                <a16:creationId xmlns:a16="http://schemas.microsoft.com/office/drawing/2014/main" id="{3C451514-7391-BB40-BF93-C1959B0C4D54}"/>
              </a:ext>
            </a:extLst>
          </p:cNvPr>
          <p:cNvSpPr/>
          <p:nvPr/>
        </p:nvSpPr>
        <p:spPr>
          <a:xfrm>
            <a:off x="4467231" y="5113258"/>
            <a:ext cx="155448" cy="914400"/>
          </a:xfrm>
          <a:prstGeom prst="rightBrac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cxnSp>
        <p:nvCxnSpPr>
          <p:cNvPr id="63" name="Connecteur droit avec flèche 62">
            <a:extLst>
              <a:ext uri="{FF2B5EF4-FFF2-40B4-BE49-F238E27FC236}">
                <a16:creationId xmlns:a16="http://schemas.microsoft.com/office/drawing/2014/main" id="{AB4B355D-3200-A04E-BA5A-7E6D7917DD95}"/>
              </a:ext>
            </a:extLst>
          </p:cNvPr>
          <p:cNvCxnSpPr>
            <a:cxnSpLocks/>
          </p:cNvCxnSpPr>
          <p:nvPr/>
        </p:nvCxnSpPr>
        <p:spPr>
          <a:xfrm flipV="1">
            <a:off x="4731026" y="3654709"/>
            <a:ext cx="3525078" cy="1911204"/>
          </a:xfrm>
          <a:prstGeom prst="straightConnector1">
            <a:avLst/>
          </a:prstGeom>
          <a:ln w="63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350762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2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2">
            <a:extLst>
              <a:ext uri="{FF2B5EF4-FFF2-40B4-BE49-F238E27FC236}">
                <a16:creationId xmlns:a16="http://schemas.microsoft.com/office/drawing/2014/main" id="{BBFD16DB-CCE1-1B45-BFA1-E852ECD23BD9}"/>
              </a:ext>
            </a:extLst>
          </p:cNvPr>
          <p:cNvSpPr txBox="1"/>
          <p:nvPr/>
        </p:nvSpPr>
        <p:spPr>
          <a:xfrm>
            <a:off x="193356" y="17135"/>
            <a:ext cx="4069897" cy="203132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fr-FR" i="1" dirty="0"/>
              <a:t>Contexte</a:t>
            </a:r>
          </a:p>
          <a:p>
            <a:r>
              <a:rPr lang="fr-FR" i="1" dirty="0"/>
              <a:t>Clinique	</a:t>
            </a:r>
          </a:p>
          <a:p>
            <a:r>
              <a:rPr lang="fr-FR" i="1" dirty="0"/>
              <a:t>Echographie nodule</a:t>
            </a:r>
          </a:p>
          <a:p>
            <a:r>
              <a:rPr lang="fr-FR" i="1" dirty="0"/>
              <a:t>	    </a:t>
            </a:r>
            <a:r>
              <a:rPr lang="fr-FR" sz="1200" dirty="0"/>
              <a:t>Adhérence /protrusion trachée – trajet NLI</a:t>
            </a:r>
            <a:endParaRPr lang="fr-FR" i="1" dirty="0"/>
          </a:p>
          <a:p>
            <a:r>
              <a:rPr lang="fr-FR" i="1" dirty="0"/>
              <a:t>                    ganglion</a:t>
            </a:r>
          </a:p>
          <a:p>
            <a:r>
              <a:rPr lang="fr-FR" i="1" dirty="0"/>
              <a:t>Cytologie</a:t>
            </a:r>
          </a:p>
          <a:p>
            <a:r>
              <a:rPr lang="fr-FR" i="1" dirty="0"/>
              <a:t>Caractère moléculaire  (BRAF, TERT, TP53)</a:t>
            </a:r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6B74C654-AF5B-1445-9F83-3E1F668E54B6}"/>
              </a:ext>
            </a:extLst>
          </p:cNvPr>
          <p:cNvSpPr txBox="1"/>
          <p:nvPr/>
        </p:nvSpPr>
        <p:spPr>
          <a:xfrm>
            <a:off x="4263253" y="-46517"/>
            <a:ext cx="107753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/>
              <a:t>&gt; 40 ans</a:t>
            </a:r>
          </a:p>
          <a:p>
            <a:endParaRPr lang="fr-FR" b="1" dirty="0"/>
          </a:p>
          <a:p>
            <a:r>
              <a:rPr lang="fr-FR" b="1" dirty="0"/>
              <a:t>unique</a:t>
            </a:r>
          </a:p>
          <a:p>
            <a:r>
              <a:rPr lang="fr-FR" b="1" dirty="0"/>
              <a:t>(-)</a:t>
            </a:r>
          </a:p>
          <a:p>
            <a:r>
              <a:rPr lang="fr-FR" b="1" dirty="0"/>
              <a:t>cN0</a:t>
            </a:r>
          </a:p>
          <a:p>
            <a:r>
              <a:rPr lang="fr-FR" b="1" dirty="0"/>
              <a:t>favorable</a:t>
            </a:r>
          </a:p>
          <a:p>
            <a:r>
              <a:rPr lang="fr-FR" b="1" dirty="0"/>
              <a:t>(-)</a:t>
            </a:r>
          </a:p>
          <a:p>
            <a:endParaRPr lang="fr-FR" b="1" dirty="0"/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2F44670C-12AD-704E-9735-888ABAC5E474}"/>
              </a:ext>
            </a:extLst>
          </p:cNvPr>
          <p:cNvSpPr txBox="1"/>
          <p:nvPr/>
        </p:nvSpPr>
        <p:spPr>
          <a:xfrm>
            <a:off x="263065" y="3256414"/>
            <a:ext cx="1652504" cy="646331"/>
          </a:xfrm>
          <a:prstGeom prst="rect">
            <a:avLst/>
          </a:prstGeom>
          <a:noFill/>
          <a:ln w="31750"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r>
              <a:rPr lang="fr-FR" dirty="0"/>
              <a:t>thermoablation</a:t>
            </a:r>
          </a:p>
          <a:p>
            <a:r>
              <a:rPr lang="fr-FR" dirty="0" err="1"/>
              <a:t>échoguidée</a:t>
            </a:r>
            <a:endParaRPr lang="fr-FR" dirty="0"/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4FF89DB7-EA3E-914C-AC0A-28BB31AB5A88}"/>
              </a:ext>
            </a:extLst>
          </p:cNvPr>
          <p:cNvSpPr txBox="1"/>
          <p:nvPr/>
        </p:nvSpPr>
        <p:spPr>
          <a:xfrm>
            <a:off x="2531487" y="3261472"/>
            <a:ext cx="1959062" cy="369332"/>
          </a:xfrm>
          <a:prstGeom prst="rect">
            <a:avLst/>
          </a:prstGeom>
          <a:noFill/>
          <a:ln w="31750">
            <a:solidFill>
              <a:srgbClr val="0070C0"/>
            </a:solidFill>
          </a:ln>
        </p:spPr>
        <p:txBody>
          <a:bodyPr wrap="none" rtlCol="0">
            <a:spAutoFit/>
          </a:bodyPr>
          <a:lstStyle/>
          <a:p>
            <a:r>
              <a:rPr lang="fr-FR" dirty="0"/>
              <a:t>surveillance armée</a:t>
            </a:r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9FF6F7F0-750E-7142-8E31-49FEE9DF4985}"/>
              </a:ext>
            </a:extLst>
          </p:cNvPr>
          <p:cNvSpPr txBox="1"/>
          <p:nvPr/>
        </p:nvSpPr>
        <p:spPr>
          <a:xfrm>
            <a:off x="8368084" y="3235576"/>
            <a:ext cx="1013483" cy="369332"/>
          </a:xfrm>
          <a:prstGeom prst="rect">
            <a:avLst/>
          </a:prstGeom>
          <a:noFill/>
          <a:ln w="31750"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r>
              <a:rPr lang="fr-FR" dirty="0"/>
              <a:t>chirurgie</a:t>
            </a:r>
          </a:p>
        </p:txBody>
      </p:sp>
      <p:sp>
        <p:nvSpPr>
          <p:cNvPr id="59" name="ZoneTexte 58">
            <a:extLst>
              <a:ext uri="{FF2B5EF4-FFF2-40B4-BE49-F238E27FC236}">
                <a16:creationId xmlns:a16="http://schemas.microsoft.com/office/drawing/2014/main" id="{4FC963C6-1574-C046-A91E-1BB4CB91E03F}"/>
              </a:ext>
            </a:extLst>
          </p:cNvPr>
          <p:cNvSpPr txBox="1"/>
          <p:nvPr/>
        </p:nvSpPr>
        <p:spPr>
          <a:xfrm>
            <a:off x="0" y="6508345"/>
            <a:ext cx="438222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i="1" dirty="0"/>
              <a:t>(1) cellules hautes, variant sclérosant diffus, </a:t>
            </a:r>
            <a:r>
              <a:rPr lang="fr-FR" sz="1400" i="1" dirty="0" err="1"/>
              <a:t>columnar</a:t>
            </a:r>
            <a:r>
              <a:rPr lang="fr-FR" sz="1400" i="1" dirty="0"/>
              <a:t> </a:t>
            </a:r>
            <a:r>
              <a:rPr lang="fr-FR" sz="1400" i="1" dirty="0" err="1"/>
              <a:t>cell</a:t>
            </a:r>
            <a:endParaRPr lang="fr-FR" sz="1400" i="1" dirty="0"/>
          </a:p>
        </p:txBody>
      </p:sp>
      <p:cxnSp>
        <p:nvCxnSpPr>
          <p:cNvPr id="108" name="Connecteur en angle 107">
            <a:extLst>
              <a:ext uri="{FF2B5EF4-FFF2-40B4-BE49-F238E27FC236}">
                <a16:creationId xmlns:a16="http://schemas.microsoft.com/office/drawing/2014/main" id="{03CC1196-2EF5-8947-94F6-957C1A28F040}"/>
              </a:ext>
            </a:extLst>
          </p:cNvPr>
          <p:cNvCxnSpPr>
            <a:cxnSpLocks/>
          </p:cNvCxnSpPr>
          <p:nvPr/>
        </p:nvCxnSpPr>
        <p:spPr>
          <a:xfrm rot="5400000">
            <a:off x="2356284" y="1091758"/>
            <a:ext cx="864000" cy="3456000"/>
          </a:xfrm>
          <a:prstGeom prst="bentConnector3">
            <a:avLst/>
          </a:prstGeom>
          <a:ln w="317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2" name="Connecteur en angle 111">
            <a:extLst>
              <a:ext uri="{FF2B5EF4-FFF2-40B4-BE49-F238E27FC236}">
                <a16:creationId xmlns:a16="http://schemas.microsoft.com/office/drawing/2014/main" id="{538ABDE6-9942-AD40-89B2-8B3D1613E204}"/>
              </a:ext>
            </a:extLst>
          </p:cNvPr>
          <p:cNvCxnSpPr>
            <a:cxnSpLocks/>
          </p:cNvCxnSpPr>
          <p:nvPr/>
        </p:nvCxnSpPr>
        <p:spPr>
          <a:xfrm rot="16200000" flipH="1">
            <a:off x="6208284" y="696793"/>
            <a:ext cx="864000" cy="4248000"/>
          </a:xfrm>
          <a:prstGeom prst="bentConnector3">
            <a:avLst/>
          </a:prstGeom>
          <a:ln w="317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Connecteur droit 61">
            <a:extLst>
              <a:ext uri="{FF2B5EF4-FFF2-40B4-BE49-F238E27FC236}">
                <a16:creationId xmlns:a16="http://schemas.microsoft.com/office/drawing/2014/main" id="{0E7DC5B0-6192-504E-B0D6-91AD07EE66E2}"/>
              </a:ext>
            </a:extLst>
          </p:cNvPr>
          <p:cNvCxnSpPr>
            <a:cxnSpLocks/>
          </p:cNvCxnSpPr>
          <p:nvPr/>
        </p:nvCxnSpPr>
        <p:spPr>
          <a:xfrm flipV="1">
            <a:off x="3485847" y="2814544"/>
            <a:ext cx="0" cy="446928"/>
          </a:xfrm>
          <a:prstGeom prst="line">
            <a:avLst/>
          </a:prstGeom>
          <a:ln w="317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Rectangle 1">
            <a:extLst>
              <a:ext uri="{FF2B5EF4-FFF2-40B4-BE49-F238E27FC236}">
                <a16:creationId xmlns:a16="http://schemas.microsoft.com/office/drawing/2014/main" id="{1D73F405-FBD7-1E4D-88F5-2FC40B84BEB5}"/>
              </a:ext>
            </a:extLst>
          </p:cNvPr>
          <p:cNvSpPr/>
          <p:nvPr/>
        </p:nvSpPr>
        <p:spPr>
          <a:xfrm>
            <a:off x="193356" y="1949518"/>
            <a:ext cx="138134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i="1" dirty="0"/>
              <a:t>M à distance</a:t>
            </a:r>
          </a:p>
        </p:txBody>
      </p:sp>
      <p:sp>
        <p:nvSpPr>
          <p:cNvPr id="34" name="ZoneTexte 33">
            <a:extLst>
              <a:ext uri="{FF2B5EF4-FFF2-40B4-BE49-F238E27FC236}">
                <a16:creationId xmlns:a16="http://schemas.microsoft.com/office/drawing/2014/main" id="{024A64C7-5BD4-FC46-B538-83D66E6112C6}"/>
              </a:ext>
            </a:extLst>
          </p:cNvPr>
          <p:cNvSpPr txBox="1"/>
          <p:nvPr/>
        </p:nvSpPr>
        <p:spPr>
          <a:xfrm>
            <a:off x="2423537" y="3654709"/>
            <a:ext cx="19945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i="1" dirty="0"/>
              <a:t>Écho / 6 mois 2 ans</a:t>
            </a:r>
          </a:p>
        </p:txBody>
      </p:sp>
      <p:cxnSp>
        <p:nvCxnSpPr>
          <p:cNvPr id="42" name="Connecteur droit 41">
            <a:extLst>
              <a:ext uri="{FF2B5EF4-FFF2-40B4-BE49-F238E27FC236}">
                <a16:creationId xmlns:a16="http://schemas.microsoft.com/office/drawing/2014/main" id="{7F8CEA4A-C614-D24E-BC5D-C8E28736CB72}"/>
              </a:ext>
            </a:extLst>
          </p:cNvPr>
          <p:cNvCxnSpPr>
            <a:cxnSpLocks/>
          </p:cNvCxnSpPr>
          <p:nvPr/>
        </p:nvCxnSpPr>
        <p:spPr>
          <a:xfrm flipV="1">
            <a:off x="8922925" y="2379932"/>
            <a:ext cx="0" cy="855218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ZoneTexte 47">
            <a:extLst>
              <a:ext uri="{FF2B5EF4-FFF2-40B4-BE49-F238E27FC236}">
                <a16:creationId xmlns:a16="http://schemas.microsoft.com/office/drawing/2014/main" id="{2E828DBF-5AE0-2A4F-9533-7988CF32D60E}"/>
              </a:ext>
            </a:extLst>
          </p:cNvPr>
          <p:cNvSpPr txBox="1"/>
          <p:nvPr/>
        </p:nvSpPr>
        <p:spPr>
          <a:xfrm>
            <a:off x="9395322" y="-13310"/>
            <a:ext cx="2698255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ATCD RTE cou, familial CDT</a:t>
            </a:r>
          </a:p>
          <a:p>
            <a:r>
              <a:rPr lang="fr-FR" dirty="0"/>
              <a:t>PR, </a:t>
            </a:r>
            <a:r>
              <a:rPr lang="fr-FR" dirty="0" err="1"/>
              <a:t>adp</a:t>
            </a:r>
            <a:r>
              <a:rPr lang="fr-FR" dirty="0"/>
              <a:t> </a:t>
            </a:r>
            <a:r>
              <a:rPr lang="fr-FR" dirty="0" err="1"/>
              <a:t>prévalente</a:t>
            </a:r>
            <a:endParaRPr lang="fr-FR" dirty="0"/>
          </a:p>
          <a:p>
            <a:r>
              <a:rPr lang="fr-FR" dirty="0"/>
              <a:t>multifocal, ETE</a:t>
            </a:r>
          </a:p>
          <a:p>
            <a:endParaRPr lang="fr-FR" dirty="0"/>
          </a:p>
          <a:p>
            <a:r>
              <a:rPr lang="fr-FR" dirty="0"/>
              <a:t>cN1 </a:t>
            </a:r>
          </a:p>
          <a:p>
            <a:endParaRPr lang="fr-FR" dirty="0"/>
          </a:p>
          <a:p>
            <a:endParaRPr lang="fr-FR" dirty="0"/>
          </a:p>
          <a:p>
            <a:r>
              <a:rPr lang="fr-FR" dirty="0"/>
              <a:t>(+)</a:t>
            </a:r>
          </a:p>
          <a:p>
            <a:endParaRPr lang="fr-FR" dirty="0"/>
          </a:p>
          <a:p>
            <a:r>
              <a:rPr lang="fr-FR" dirty="0"/>
              <a:t> </a:t>
            </a:r>
          </a:p>
        </p:txBody>
      </p:sp>
      <p:sp>
        <p:nvSpPr>
          <p:cNvPr id="49" name="ZoneTexte 48">
            <a:extLst>
              <a:ext uri="{FF2B5EF4-FFF2-40B4-BE49-F238E27FC236}">
                <a16:creationId xmlns:a16="http://schemas.microsoft.com/office/drawing/2014/main" id="{E9CA3036-240B-EE4A-AC4A-BF33C1594D0D}"/>
              </a:ext>
            </a:extLst>
          </p:cNvPr>
          <p:cNvSpPr txBox="1"/>
          <p:nvPr/>
        </p:nvSpPr>
        <p:spPr>
          <a:xfrm>
            <a:off x="7819534" y="4164"/>
            <a:ext cx="190444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&lt; 40 ans   </a:t>
            </a:r>
          </a:p>
          <a:p>
            <a:r>
              <a:rPr lang="fr-FR" dirty="0"/>
              <a:t>               </a:t>
            </a:r>
          </a:p>
          <a:p>
            <a:r>
              <a:rPr lang="fr-FR" dirty="0"/>
              <a:t>&gt; 5 mm	               </a:t>
            </a:r>
          </a:p>
          <a:p>
            <a:r>
              <a:rPr lang="fr-FR" dirty="0"/>
              <a:t>(+)                           </a:t>
            </a:r>
          </a:p>
          <a:p>
            <a:endParaRPr lang="fr-FR" dirty="0"/>
          </a:p>
          <a:p>
            <a:r>
              <a:rPr lang="fr-FR" dirty="0"/>
              <a:t>défavorable </a:t>
            </a:r>
            <a:r>
              <a:rPr lang="fr-FR" baseline="30000" dirty="0"/>
              <a:t>(1) </a:t>
            </a:r>
          </a:p>
          <a:p>
            <a:r>
              <a:rPr lang="fr-FR" dirty="0"/>
              <a:t>(+)</a:t>
            </a:r>
          </a:p>
          <a:p>
            <a:r>
              <a:rPr lang="fr-FR" dirty="0"/>
              <a:t>                                  </a:t>
            </a:r>
          </a:p>
        </p:txBody>
      </p:sp>
      <p:sp>
        <p:nvSpPr>
          <p:cNvPr id="11" name="ZoneTexte 10">
            <a:extLst>
              <a:ext uri="{FF2B5EF4-FFF2-40B4-BE49-F238E27FC236}">
                <a16:creationId xmlns:a16="http://schemas.microsoft.com/office/drawing/2014/main" id="{1D0DE3DE-FF20-2240-912D-6FD7E21FA02D}"/>
              </a:ext>
            </a:extLst>
          </p:cNvPr>
          <p:cNvSpPr txBox="1"/>
          <p:nvPr/>
        </p:nvSpPr>
        <p:spPr>
          <a:xfrm>
            <a:off x="6640284" y="4754019"/>
            <a:ext cx="561528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fr-FR" dirty="0">
                <a:solidFill>
                  <a:srgbClr val="EA7046"/>
                </a:solidFill>
              </a:rPr>
              <a:t>Comorbidités -&gt; CI AG, anticoagulant ...</a:t>
            </a:r>
          </a:p>
          <a:p>
            <a:pPr marL="285750" indent="-285750">
              <a:buFontTx/>
              <a:buChar char="-"/>
            </a:pPr>
            <a:r>
              <a:rPr lang="fr-FR" dirty="0">
                <a:solidFill>
                  <a:srgbClr val="EA7046"/>
                </a:solidFill>
              </a:rPr>
              <a:t>Réticence à la chirurgie</a:t>
            </a:r>
          </a:p>
          <a:p>
            <a:pPr marL="285750" indent="-285750">
              <a:buFontTx/>
              <a:buChar char="-"/>
            </a:pPr>
            <a:endParaRPr lang="fr-FR" dirty="0"/>
          </a:p>
          <a:p>
            <a:pPr marL="285750" indent="-285750">
              <a:buFontTx/>
              <a:buChar char="-"/>
            </a:pPr>
            <a:r>
              <a:rPr lang="fr-FR" dirty="0">
                <a:solidFill>
                  <a:srgbClr val="00B050"/>
                </a:solidFill>
              </a:rPr>
              <a:t>Impossibilité de conduire une surveillance active</a:t>
            </a:r>
          </a:p>
          <a:p>
            <a:pPr marL="285750" indent="-285750">
              <a:buFontTx/>
              <a:buChar char="-"/>
            </a:pPr>
            <a:r>
              <a:rPr lang="fr-FR" dirty="0">
                <a:solidFill>
                  <a:srgbClr val="00B050"/>
                </a:solidFill>
              </a:rPr>
              <a:t>Ne supporte pas qu’on n’ait pas « enlevé » le cancer</a:t>
            </a:r>
          </a:p>
          <a:p>
            <a:pPr marL="285750" indent="-285750">
              <a:buFontTx/>
              <a:buChar char="-"/>
            </a:pPr>
            <a:r>
              <a:rPr lang="fr-FR" dirty="0">
                <a:solidFill>
                  <a:srgbClr val="00B050"/>
                </a:solidFill>
              </a:rPr>
              <a:t>Ne souhaite plus de ponction</a:t>
            </a:r>
          </a:p>
          <a:p>
            <a:pPr marL="285750" indent="-285750">
              <a:buFontTx/>
              <a:buChar char="-"/>
            </a:pPr>
            <a:r>
              <a:rPr lang="fr-FR" dirty="0">
                <a:solidFill>
                  <a:srgbClr val="00B050"/>
                </a:solidFill>
              </a:rPr>
              <a:t>Coût financier personnel à supporter</a:t>
            </a:r>
          </a:p>
          <a:p>
            <a:endParaRPr lang="fr-FR" dirty="0"/>
          </a:p>
        </p:txBody>
      </p:sp>
      <p:sp>
        <p:nvSpPr>
          <p:cNvPr id="50" name="Accolade fermante 49">
            <a:extLst>
              <a:ext uri="{FF2B5EF4-FFF2-40B4-BE49-F238E27FC236}">
                <a16:creationId xmlns:a16="http://schemas.microsoft.com/office/drawing/2014/main" id="{2725CAEA-E855-3541-9875-0C7D1AA00FE3}"/>
              </a:ext>
            </a:extLst>
          </p:cNvPr>
          <p:cNvSpPr/>
          <p:nvPr/>
        </p:nvSpPr>
        <p:spPr>
          <a:xfrm rot="5400000">
            <a:off x="9700509" y="469689"/>
            <a:ext cx="226684" cy="3636335"/>
          </a:xfrm>
          <a:prstGeom prst="rightBrac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6" name="Rectangle à coins arrondis 15">
            <a:extLst>
              <a:ext uri="{FF2B5EF4-FFF2-40B4-BE49-F238E27FC236}">
                <a16:creationId xmlns:a16="http://schemas.microsoft.com/office/drawing/2014/main" id="{D3CCA76C-BA68-0249-B626-4F883468D533}"/>
              </a:ext>
            </a:extLst>
          </p:cNvPr>
          <p:cNvSpPr/>
          <p:nvPr/>
        </p:nvSpPr>
        <p:spPr>
          <a:xfrm>
            <a:off x="6453809" y="4572000"/>
            <a:ext cx="5639768" cy="2244122"/>
          </a:xfrm>
          <a:prstGeom prst="roundRect">
            <a:avLst/>
          </a:prstGeom>
          <a:noFill/>
          <a:ln w="317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E584470B-21DB-6B49-B30F-773D1563DC6D}"/>
              </a:ext>
            </a:extLst>
          </p:cNvPr>
          <p:cNvSpPr/>
          <p:nvPr/>
        </p:nvSpPr>
        <p:spPr>
          <a:xfrm>
            <a:off x="9145826" y="3630804"/>
            <a:ext cx="248619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dirty="0">
                <a:solidFill>
                  <a:srgbClr val="EA7046"/>
                </a:solidFill>
              </a:rPr>
              <a:t>Peut-on/doit-on l’éviter?</a:t>
            </a:r>
          </a:p>
        </p:txBody>
      </p:sp>
      <p:sp>
        <p:nvSpPr>
          <p:cNvPr id="52" name="Rectangle à coins arrondis 51">
            <a:extLst>
              <a:ext uri="{FF2B5EF4-FFF2-40B4-BE49-F238E27FC236}">
                <a16:creationId xmlns:a16="http://schemas.microsoft.com/office/drawing/2014/main" id="{006FCEF0-CFEF-A64B-9D8D-DEF30F7F9628}"/>
              </a:ext>
            </a:extLst>
          </p:cNvPr>
          <p:cNvSpPr/>
          <p:nvPr/>
        </p:nvSpPr>
        <p:spPr>
          <a:xfrm>
            <a:off x="4213923" y="44428"/>
            <a:ext cx="1126862" cy="2199056"/>
          </a:xfrm>
          <a:prstGeom prst="roundRect">
            <a:avLst/>
          </a:prstGeom>
          <a:noFill/>
          <a:ln w="317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53" name="Image 52">
            <a:extLst>
              <a:ext uri="{FF2B5EF4-FFF2-40B4-BE49-F238E27FC236}">
                <a16:creationId xmlns:a16="http://schemas.microsoft.com/office/drawing/2014/main" id="{117AA6A8-84EF-F340-BDB0-CA06DF488D2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4167" r="27833"/>
          <a:stretch/>
        </p:blipFill>
        <p:spPr>
          <a:xfrm>
            <a:off x="10414881" y="2597855"/>
            <a:ext cx="508938" cy="1007053"/>
          </a:xfrm>
          <a:prstGeom prst="rect">
            <a:avLst/>
          </a:prstGeom>
        </p:spPr>
      </p:pic>
      <p:sp>
        <p:nvSpPr>
          <p:cNvPr id="55" name="ZoneTexte 54">
            <a:extLst>
              <a:ext uri="{FF2B5EF4-FFF2-40B4-BE49-F238E27FC236}">
                <a16:creationId xmlns:a16="http://schemas.microsoft.com/office/drawing/2014/main" id="{1C47CD7A-6E84-F949-8A83-88EA8C728F34}"/>
              </a:ext>
            </a:extLst>
          </p:cNvPr>
          <p:cNvSpPr txBox="1"/>
          <p:nvPr/>
        </p:nvSpPr>
        <p:spPr>
          <a:xfrm>
            <a:off x="2531487" y="4960054"/>
            <a:ext cx="2060179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si     &gt; 50% volume</a:t>
            </a:r>
          </a:p>
          <a:p>
            <a:r>
              <a:rPr lang="fr-FR" dirty="0"/>
              <a:t>        &gt; 3 mm en 1 an</a:t>
            </a:r>
          </a:p>
          <a:p>
            <a:r>
              <a:rPr lang="fr-FR" dirty="0"/>
              <a:t>   </a:t>
            </a:r>
            <a:r>
              <a:rPr lang="fr-FR" dirty="0" err="1"/>
              <a:t>adp</a:t>
            </a:r>
            <a:endParaRPr lang="fr-FR" dirty="0"/>
          </a:p>
        </p:txBody>
      </p:sp>
      <p:cxnSp>
        <p:nvCxnSpPr>
          <p:cNvPr id="56" name="Connecteur droit avec flèche 55">
            <a:extLst>
              <a:ext uri="{FF2B5EF4-FFF2-40B4-BE49-F238E27FC236}">
                <a16:creationId xmlns:a16="http://schemas.microsoft.com/office/drawing/2014/main" id="{6D97C023-0719-BD4D-BAB9-5F64201EBD22}"/>
              </a:ext>
            </a:extLst>
          </p:cNvPr>
          <p:cNvCxnSpPr/>
          <p:nvPr/>
        </p:nvCxnSpPr>
        <p:spPr>
          <a:xfrm flipV="1">
            <a:off x="2790438" y="5001700"/>
            <a:ext cx="291327" cy="184666"/>
          </a:xfrm>
          <a:prstGeom prst="straightConnector1">
            <a:avLst/>
          </a:prstGeom>
          <a:ln w="63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Connecteur droit 59">
            <a:extLst>
              <a:ext uri="{FF2B5EF4-FFF2-40B4-BE49-F238E27FC236}">
                <a16:creationId xmlns:a16="http://schemas.microsoft.com/office/drawing/2014/main" id="{8A91C294-2EA9-FF43-B856-10BCAD96F26F}"/>
              </a:ext>
            </a:extLst>
          </p:cNvPr>
          <p:cNvCxnSpPr>
            <a:cxnSpLocks/>
          </p:cNvCxnSpPr>
          <p:nvPr/>
        </p:nvCxnSpPr>
        <p:spPr>
          <a:xfrm flipH="1">
            <a:off x="3446197" y="4024041"/>
            <a:ext cx="21132" cy="843569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1" name="Accolade fermante 60">
            <a:extLst>
              <a:ext uri="{FF2B5EF4-FFF2-40B4-BE49-F238E27FC236}">
                <a16:creationId xmlns:a16="http://schemas.microsoft.com/office/drawing/2014/main" id="{3C451514-7391-BB40-BF93-C1959B0C4D54}"/>
              </a:ext>
            </a:extLst>
          </p:cNvPr>
          <p:cNvSpPr/>
          <p:nvPr/>
        </p:nvSpPr>
        <p:spPr>
          <a:xfrm>
            <a:off x="4467231" y="5113258"/>
            <a:ext cx="155448" cy="914400"/>
          </a:xfrm>
          <a:prstGeom prst="rightBrac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cxnSp>
        <p:nvCxnSpPr>
          <p:cNvPr id="63" name="Connecteur droit avec flèche 62">
            <a:extLst>
              <a:ext uri="{FF2B5EF4-FFF2-40B4-BE49-F238E27FC236}">
                <a16:creationId xmlns:a16="http://schemas.microsoft.com/office/drawing/2014/main" id="{AB4B355D-3200-A04E-BA5A-7E6D7917DD95}"/>
              </a:ext>
            </a:extLst>
          </p:cNvPr>
          <p:cNvCxnSpPr>
            <a:cxnSpLocks/>
          </p:cNvCxnSpPr>
          <p:nvPr/>
        </p:nvCxnSpPr>
        <p:spPr>
          <a:xfrm flipV="1">
            <a:off x="4731026" y="3654709"/>
            <a:ext cx="3525078" cy="1911204"/>
          </a:xfrm>
          <a:prstGeom prst="straightConnector1">
            <a:avLst/>
          </a:prstGeom>
          <a:ln w="63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474324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6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>
            <a:extLst>
              <a:ext uri="{FF2B5EF4-FFF2-40B4-BE49-F238E27FC236}">
                <a16:creationId xmlns:a16="http://schemas.microsoft.com/office/drawing/2014/main" id="{EE343993-3099-3142-AD4B-08F957956420}"/>
              </a:ext>
            </a:extLst>
          </p:cNvPr>
          <p:cNvSpPr txBox="1"/>
          <p:nvPr/>
        </p:nvSpPr>
        <p:spPr>
          <a:xfrm>
            <a:off x="3690286" y="1930400"/>
            <a:ext cx="201208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Quelle chirurgie ? </a:t>
            </a:r>
          </a:p>
          <a:p>
            <a:r>
              <a:rPr lang="fr-FR" dirty="0"/>
              <a:t>Le choix dépend du</a:t>
            </a:r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69B7E363-F3B5-4942-8121-D8DBB13632B9}"/>
              </a:ext>
            </a:extLst>
          </p:cNvPr>
          <p:cNvSpPr txBox="1"/>
          <p:nvPr/>
        </p:nvSpPr>
        <p:spPr>
          <a:xfrm>
            <a:off x="5348142" y="4595380"/>
            <a:ext cx="374718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- lobectomie vs thyroïdectomie totale</a:t>
            </a:r>
          </a:p>
          <a:p>
            <a:r>
              <a:rPr lang="fr-FR" dirty="0"/>
              <a:t>- curage ganglionnaire</a:t>
            </a:r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A6923231-8951-9C43-A11C-D0FDDFE82345}"/>
              </a:ext>
            </a:extLst>
          </p:cNvPr>
          <p:cNvSpPr txBox="1"/>
          <p:nvPr/>
        </p:nvSpPr>
        <p:spPr>
          <a:xfrm>
            <a:off x="5348143" y="2754776"/>
            <a:ext cx="38299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- nécessité d’une </a:t>
            </a:r>
            <a:r>
              <a:rPr lang="fr-FR" dirty="0" err="1"/>
              <a:t>irathérapie</a:t>
            </a:r>
            <a:r>
              <a:rPr lang="fr-FR" dirty="0"/>
              <a:t> adjuvante</a:t>
            </a:r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CCAE9E12-7868-2C4B-BC9E-2ADEBA62E048}"/>
              </a:ext>
            </a:extLst>
          </p:cNvPr>
          <p:cNvSpPr txBox="1"/>
          <p:nvPr/>
        </p:nvSpPr>
        <p:spPr>
          <a:xfrm>
            <a:off x="5348143" y="2477777"/>
            <a:ext cx="29359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- niveau de risque de récidive</a:t>
            </a:r>
          </a:p>
        </p:txBody>
      </p:sp>
      <p:sp>
        <p:nvSpPr>
          <p:cNvPr id="6" name="Rectangle à coins arrondis 5">
            <a:extLst>
              <a:ext uri="{FF2B5EF4-FFF2-40B4-BE49-F238E27FC236}">
                <a16:creationId xmlns:a16="http://schemas.microsoft.com/office/drawing/2014/main" id="{77100681-AEA1-7443-84AF-1BAC01C7BADC}"/>
              </a:ext>
            </a:extLst>
          </p:cNvPr>
          <p:cNvSpPr/>
          <p:nvPr/>
        </p:nvSpPr>
        <p:spPr>
          <a:xfrm>
            <a:off x="3551525" y="1830053"/>
            <a:ext cx="5543797" cy="1675769"/>
          </a:xfrm>
          <a:prstGeom prst="roundRect">
            <a:avLst/>
          </a:prstGeom>
          <a:noFill/>
          <a:ln w="317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Rectangle à coins arrondis 6">
            <a:extLst>
              <a:ext uri="{FF2B5EF4-FFF2-40B4-BE49-F238E27FC236}">
                <a16:creationId xmlns:a16="http://schemas.microsoft.com/office/drawing/2014/main" id="{C5C6841B-3FC7-074C-8D99-457EA2E71370}"/>
              </a:ext>
            </a:extLst>
          </p:cNvPr>
          <p:cNvSpPr/>
          <p:nvPr/>
        </p:nvSpPr>
        <p:spPr>
          <a:xfrm>
            <a:off x="3551525" y="4451980"/>
            <a:ext cx="5543797" cy="870542"/>
          </a:xfrm>
          <a:prstGeom prst="roundRect">
            <a:avLst/>
          </a:prstGeom>
          <a:noFill/>
          <a:ln w="317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Flèche vers le bas 7">
            <a:extLst>
              <a:ext uri="{FF2B5EF4-FFF2-40B4-BE49-F238E27FC236}">
                <a16:creationId xmlns:a16="http://schemas.microsoft.com/office/drawing/2014/main" id="{E18DF252-EADC-7B41-8166-8209BA9E2A9F}"/>
              </a:ext>
            </a:extLst>
          </p:cNvPr>
          <p:cNvSpPr/>
          <p:nvPr/>
        </p:nvSpPr>
        <p:spPr>
          <a:xfrm>
            <a:off x="6323423" y="3657600"/>
            <a:ext cx="183703" cy="637953"/>
          </a:xfrm>
          <a:prstGeom prst="down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12E6B594-8A7F-E147-B67F-C79CC8B8EBCA}"/>
              </a:ext>
            </a:extLst>
          </p:cNvPr>
          <p:cNvSpPr txBox="1"/>
          <p:nvPr/>
        </p:nvSpPr>
        <p:spPr>
          <a:xfrm>
            <a:off x="2677654" y="2323889"/>
            <a:ext cx="36740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800" dirty="0"/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24301912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7" grpId="0" animBg="1"/>
      <p:bldP spid="8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>
            <a:extLst>
              <a:ext uri="{FF2B5EF4-FFF2-40B4-BE49-F238E27FC236}">
                <a16:creationId xmlns:a16="http://schemas.microsoft.com/office/drawing/2014/main" id="{EE343993-3099-3142-AD4B-08F957956420}"/>
              </a:ext>
            </a:extLst>
          </p:cNvPr>
          <p:cNvSpPr txBox="1"/>
          <p:nvPr/>
        </p:nvSpPr>
        <p:spPr>
          <a:xfrm>
            <a:off x="3690286" y="1930400"/>
            <a:ext cx="201208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Quelle chirurgie ? </a:t>
            </a:r>
          </a:p>
          <a:p>
            <a:r>
              <a:rPr lang="fr-FR" dirty="0"/>
              <a:t>Le choix dépend du</a:t>
            </a:r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69B7E363-F3B5-4942-8121-D8DBB13632B9}"/>
              </a:ext>
            </a:extLst>
          </p:cNvPr>
          <p:cNvSpPr txBox="1"/>
          <p:nvPr/>
        </p:nvSpPr>
        <p:spPr>
          <a:xfrm>
            <a:off x="5348142" y="4595380"/>
            <a:ext cx="37022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- lobectomie vs thyroïdectomie totale</a:t>
            </a:r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A6923231-8951-9C43-A11C-D0FDDFE82345}"/>
              </a:ext>
            </a:extLst>
          </p:cNvPr>
          <p:cNvSpPr txBox="1"/>
          <p:nvPr/>
        </p:nvSpPr>
        <p:spPr>
          <a:xfrm>
            <a:off x="5348143" y="2754776"/>
            <a:ext cx="28473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- nécessité d’une </a:t>
            </a:r>
            <a:r>
              <a:rPr lang="fr-FR" dirty="0" err="1"/>
              <a:t>irathérapie</a:t>
            </a:r>
            <a:endParaRPr lang="fr-FR" dirty="0"/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CCAE9E12-7868-2C4B-BC9E-2ADEBA62E048}"/>
              </a:ext>
            </a:extLst>
          </p:cNvPr>
          <p:cNvSpPr txBox="1"/>
          <p:nvPr/>
        </p:nvSpPr>
        <p:spPr>
          <a:xfrm>
            <a:off x="5348143" y="2477777"/>
            <a:ext cx="29359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- niveau de risque de récidive</a:t>
            </a:r>
          </a:p>
        </p:txBody>
      </p:sp>
      <p:sp>
        <p:nvSpPr>
          <p:cNvPr id="6" name="Rectangle à coins arrondis 5">
            <a:extLst>
              <a:ext uri="{FF2B5EF4-FFF2-40B4-BE49-F238E27FC236}">
                <a16:creationId xmlns:a16="http://schemas.microsoft.com/office/drawing/2014/main" id="{77100681-AEA1-7443-84AF-1BAC01C7BADC}"/>
              </a:ext>
            </a:extLst>
          </p:cNvPr>
          <p:cNvSpPr/>
          <p:nvPr/>
        </p:nvSpPr>
        <p:spPr>
          <a:xfrm>
            <a:off x="3551525" y="1830053"/>
            <a:ext cx="5543797" cy="1675769"/>
          </a:xfrm>
          <a:prstGeom prst="roundRect">
            <a:avLst/>
          </a:prstGeom>
          <a:noFill/>
          <a:ln w="317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Rectangle à coins arrondis 6">
            <a:extLst>
              <a:ext uri="{FF2B5EF4-FFF2-40B4-BE49-F238E27FC236}">
                <a16:creationId xmlns:a16="http://schemas.microsoft.com/office/drawing/2014/main" id="{C5C6841B-3FC7-074C-8D99-457EA2E71370}"/>
              </a:ext>
            </a:extLst>
          </p:cNvPr>
          <p:cNvSpPr/>
          <p:nvPr/>
        </p:nvSpPr>
        <p:spPr>
          <a:xfrm>
            <a:off x="3551525" y="4451980"/>
            <a:ext cx="5543797" cy="870542"/>
          </a:xfrm>
          <a:prstGeom prst="roundRect">
            <a:avLst/>
          </a:prstGeom>
          <a:noFill/>
          <a:ln w="317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Flèche vers le bas 7">
            <a:extLst>
              <a:ext uri="{FF2B5EF4-FFF2-40B4-BE49-F238E27FC236}">
                <a16:creationId xmlns:a16="http://schemas.microsoft.com/office/drawing/2014/main" id="{E18DF252-EADC-7B41-8166-8209BA9E2A9F}"/>
              </a:ext>
            </a:extLst>
          </p:cNvPr>
          <p:cNvSpPr/>
          <p:nvPr/>
        </p:nvSpPr>
        <p:spPr>
          <a:xfrm>
            <a:off x="6323423" y="3657600"/>
            <a:ext cx="183703" cy="637953"/>
          </a:xfrm>
          <a:prstGeom prst="down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12E6B594-8A7F-E147-B67F-C79CC8B8EBCA}"/>
              </a:ext>
            </a:extLst>
          </p:cNvPr>
          <p:cNvSpPr txBox="1"/>
          <p:nvPr/>
        </p:nvSpPr>
        <p:spPr>
          <a:xfrm>
            <a:off x="2677654" y="2323889"/>
            <a:ext cx="36740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800" dirty="0"/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128205633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2">
            <a:extLst>
              <a:ext uri="{FF2B5EF4-FFF2-40B4-BE49-F238E27FC236}">
                <a16:creationId xmlns:a16="http://schemas.microsoft.com/office/drawing/2014/main" id="{BBFD16DB-CCE1-1B45-BFA1-E852ECD23BD9}"/>
              </a:ext>
            </a:extLst>
          </p:cNvPr>
          <p:cNvSpPr txBox="1"/>
          <p:nvPr/>
        </p:nvSpPr>
        <p:spPr>
          <a:xfrm>
            <a:off x="193356" y="17135"/>
            <a:ext cx="4069897" cy="203132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fr-FR" i="1" dirty="0"/>
              <a:t>Contexte</a:t>
            </a:r>
          </a:p>
          <a:p>
            <a:r>
              <a:rPr lang="fr-FR" i="1" dirty="0"/>
              <a:t>Clinique	</a:t>
            </a:r>
          </a:p>
          <a:p>
            <a:r>
              <a:rPr lang="fr-FR" i="1" dirty="0"/>
              <a:t>Echographie nodule</a:t>
            </a:r>
          </a:p>
          <a:p>
            <a:r>
              <a:rPr lang="fr-FR" i="1" dirty="0"/>
              <a:t>	    </a:t>
            </a:r>
            <a:r>
              <a:rPr lang="fr-FR" sz="1200" dirty="0"/>
              <a:t>Adhérence /protrusion trachée – trajet NLI</a:t>
            </a:r>
            <a:endParaRPr lang="fr-FR" i="1" dirty="0"/>
          </a:p>
          <a:p>
            <a:r>
              <a:rPr lang="fr-FR" i="1" dirty="0"/>
              <a:t>                    ganglion</a:t>
            </a:r>
          </a:p>
          <a:p>
            <a:r>
              <a:rPr lang="fr-FR" i="1" dirty="0"/>
              <a:t>Cytologie</a:t>
            </a:r>
          </a:p>
          <a:p>
            <a:r>
              <a:rPr lang="fr-FR" i="1" dirty="0"/>
              <a:t>Caractère moléculaire  (BRAF, TERT, TP53)</a:t>
            </a:r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4FF89DB7-EA3E-914C-AC0A-28BB31AB5A88}"/>
              </a:ext>
            </a:extLst>
          </p:cNvPr>
          <p:cNvSpPr txBox="1"/>
          <p:nvPr/>
        </p:nvSpPr>
        <p:spPr>
          <a:xfrm>
            <a:off x="2531487" y="3261472"/>
            <a:ext cx="1989584" cy="369332"/>
          </a:xfrm>
          <a:prstGeom prst="rect">
            <a:avLst/>
          </a:prstGeom>
          <a:noFill/>
          <a:ln w="31750"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r>
              <a:rPr lang="fr-FR" b="1" dirty="0"/>
              <a:t>surveillance armée</a:t>
            </a:r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9FF6F7F0-750E-7142-8E31-49FEE9DF4985}"/>
              </a:ext>
            </a:extLst>
          </p:cNvPr>
          <p:cNvSpPr txBox="1"/>
          <p:nvPr/>
        </p:nvSpPr>
        <p:spPr>
          <a:xfrm>
            <a:off x="8368084" y="3235576"/>
            <a:ext cx="1025152" cy="369332"/>
          </a:xfrm>
          <a:prstGeom prst="rect">
            <a:avLst/>
          </a:prstGeom>
          <a:noFill/>
          <a:ln w="31750"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r>
              <a:rPr lang="fr-FR" b="1" dirty="0"/>
              <a:t>chirurgie</a:t>
            </a:r>
          </a:p>
        </p:txBody>
      </p:sp>
      <p:sp>
        <p:nvSpPr>
          <p:cNvPr id="26" name="ZoneTexte 25">
            <a:extLst>
              <a:ext uri="{FF2B5EF4-FFF2-40B4-BE49-F238E27FC236}">
                <a16:creationId xmlns:a16="http://schemas.microsoft.com/office/drawing/2014/main" id="{43DFBB8F-5F66-B04C-A992-9572F45B5D33}"/>
              </a:ext>
            </a:extLst>
          </p:cNvPr>
          <p:cNvSpPr txBox="1"/>
          <p:nvPr/>
        </p:nvSpPr>
        <p:spPr>
          <a:xfrm>
            <a:off x="8874825" y="3913479"/>
            <a:ext cx="3218752" cy="369332"/>
          </a:xfrm>
          <a:prstGeom prst="rect">
            <a:avLst/>
          </a:prstGeom>
          <a:noFill/>
          <a:ln w="31750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fr-FR" b="1" dirty="0" err="1"/>
              <a:t>Thyroidectomie</a:t>
            </a:r>
            <a:r>
              <a:rPr lang="fr-FR" b="1" dirty="0"/>
              <a:t> totale</a:t>
            </a:r>
          </a:p>
        </p:txBody>
      </p:sp>
      <p:cxnSp>
        <p:nvCxnSpPr>
          <p:cNvPr id="114" name="Connecteur en angle 113">
            <a:extLst>
              <a:ext uri="{FF2B5EF4-FFF2-40B4-BE49-F238E27FC236}">
                <a16:creationId xmlns:a16="http://schemas.microsoft.com/office/drawing/2014/main" id="{3EC85E22-D16A-EF4F-BC99-BB74CF5AF232}"/>
              </a:ext>
            </a:extLst>
          </p:cNvPr>
          <p:cNvCxnSpPr>
            <a:cxnSpLocks/>
          </p:cNvCxnSpPr>
          <p:nvPr/>
        </p:nvCxnSpPr>
        <p:spPr>
          <a:xfrm rot="5400000">
            <a:off x="9028281" y="2448065"/>
            <a:ext cx="821063" cy="727328"/>
          </a:xfrm>
          <a:prstGeom prst="bentConnector3">
            <a:avLst/>
          </a:prstGeom>
          <a:ln w="317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Connecteur en angle 43">
            <a:extLst>
              <a:ext uri="{FF2B5EF4-FFF2-40B4-BE49-F238E27FC236}">
                <a16:creationId xmlns:a16="http://schemas.microsoft.com/office/drawing/2014/main" id="{AA3F0395-4156-AC4D-8844-FB46F0456B2E}"/>
              </a:ext>
            </a:extLst>
          </p:cNvPr>
          <p:cNvCxnSpPr>
            <a:cxnSpLocks/>
          </p:cNvCxnSpPr>
          <p:nvPr/>
        </p:nvCxnSpPr>
        <p:spPr>
          <a:xfrm rot="16200000" flipH="1">
            <a:off x="10083147" y="2584076"/>
            <a:ext cx="324000" cy="2340000"/>
          </a:xfrm>
          <a:prstGeom prst="bentConnector3">
            <a:avLst/>
          </a:prstGeom>
          <a:ln w="317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Rectangle 1">
            <a:extLst>
              <a:ext uri="{FF2B5EF4-FFF2-40B4-BE49-F238E27FC236}">
                <a16:creationId xmlns:a16="http://schemas.microsoft.com/office/drawing/2014/main" id="{1D73F405-FBD7-1E4D-88F5-2FC40B84BEB5}"/>
              </a:ext>
            </a:extLst>
          </p:cNvPr>
          <p:cNvSpPr/>
          <p:nvPr/>
        </p:nvSpPr>
        <p:spPr>
          <a:xfrm>
            <a:off x="193356" y="1949518"/>
            <a:ext cx="138134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i="1" dirty="0"/>
              <a:t>M à distance</a:t>
            </a:r>
          </a:p>
        </p:txBody>
      </p:sp>
      <p:sp>
        <p:nvSpPr>
          <p:cNvPr id="35" name="ZoneTexte 34">
            <a:extLst>
              <a:ext uri="{FF2B5EF4-FFF2-40B4-BE49-F238E27FC236}">
                <a16:creationId xmlns:a16="http://schemas.microsoft.com/office/drawing/2014/main" id="{88E07D68-38F1-1A40-A8BC-A59008CEE1CD}"/>
              </a:ext>
            </a:extLst>
          </p:cNvPr>
          <p:cNvSpPr txBox="1"/>
          <p:nvPr/>
        </p:nvSpPr>
        <p:spPr>
          <a:xfrm>
            <a:off x="2531487" y="4960054"/>
            <a:ext cx="2060179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si     &gt; 50% volume</a:t>
            </a:r>
          </a:p>
          <a:p>
            <a:r>
              <a:rPr lang="fr-FR" dirty="0"/>
              <a:t>        &gt; 3 mm en 1 an</a:t>
            </a:r>
          </a:p>
          <a:p>
            <a:r>
              <a:rPr lang="fr-FR" dirty="0"/>
              <a:t>   </a:t>
            </a:r>
            <a:r>
              <a:rPr lang="fr-FR" b="1" dirty="0" err="1"/>
              <a:t>adp</a:t>
            </a:r>
            <a:endParaRPr lang="fr-FR" b="1" dirty="0"/>
          </a:p>
        </p:txBody>
      </p:sp>
      <p:cxnSp>
        <p:nvCxnSpPr>
          <p:cNvPr id="38" name="Connecteur droit avec flèche 37">
            <a:extLst>
              <a:ext uri="{FF2B5EF4-FFF2-40B4-BE49-F238E27FC236}">
                <a16:creationId xmlns:a16="http://schemas.microsoft.com/office/drawing/2014/main" id="{04786179-EC8D-FB4B-9AA2-E9753EB91D87}"/>
              </a:ext>
            </a:extLst>
          </p:cNvPr>
          <p:cNvCxnSpPr/>
          <p:nvPr/>
        </p:nvCxnSpPr>
        <p:spPr>
          <a:xfrm flipV="1">
            <a:off x="2790438" y="5001700"/>
            <a:ext cx="291327" cy="18466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Connecteur droit 38">
            <a:extLst>
              <a:ext uri="{FF2B5EF4-FFF2-40B4-BE49-F238E27FC236}">
                <a16:creationId xmlns:a16="http://schemas.microsoft.com/office/drawing/2014/main" id="{90FBDA64-33EC-1D48-9135-3308A97EBA1F}"/>
              </a:ext>
            </a:extLst>
          </p:cNvPr>
          <p:cNvCxnSpPr>
            <a:cxnSpLocks/>
          </p:cNvCxnSpPr>
          <p:nvPr/>
        </p:nvCxnSpPr>
        <p:spPr>
          <a:xfrm>
            <a:off x="3446197" y="3630804"/>
            <a:ext cx="0" cy="1236806"/>
          </a:xfrm>
          <a:prstGeom prst="line">
            <a:avLst/>
          </a:prstGeom>
          <a:ln w="63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Connecteur droit avec flèche 46">
            <a:extLst>
              <a:ext uri="{FF2B5EF4-FFF2-40B4-BE49-F238E27FC236}">
                <a16:creationId xmlns:a16="http://schemas.microsoft.com/office/drawing/2014/main" id="{14921E15-CA9C-9944-A50B-7AA18F089E6C}"/>
              </a:ext>
            </a:extLst>
          </p:cNvPr>
          <p:cNvCxnSpPr>
            <a:cxnSpLocks/>
          </p:cNvCxnSpPr>
          <p:nvPr/>
        </p:nvCxnSpPr>
        <p:spPr>
          <a:xfrm flipV="1">
            <a:off x="4523756" y="4282811"/>
            <a:ext cx="4248000" cy="1440072"/>
          </a:xfrm>
          <a:prstGeom prst="straightConnector1">
            <a:avLst/>
          </a:prstGeom>
          <a:ln w="317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Connecteur droit 49">
            <a:extLst>
              <a:ext uri="{FF2B5EF4-FFF2-40B4-BE49-F238E27FC236}">
                <a16:creationId xmlns:a16="http://schemas.microsoft.com/office/drawing/2014/main" id="{314AC715-43CD-CC49-883A-96DB39D1F79C}"/>
              </a:ext>
            </a:extLst>
          </p:cNvPr>
          <p:cNvCxnSpPr>
            <a:cxnSpLocks/>
          </p:cNvCxnSpPr>
          <p:nvPr/>
        </p:nvCxnSpPr>
        <p:spPr>
          <a:xfrm>
            <a:off x="3339776" y="5727826"/>
            <a:ext cx="1191619" cy="0"/>
          </a:xfrm>
          <a:prstGeom prst="line">
            <a:avLst/>
          </a:prstGeom>
          <a:ln w="317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ZoneTexte 50">
            <a:extLst>
              <a:ext uri="{FF2B5EF4-FFF2-40B4-BE49-F238E27FC236}">
                <a16:creationId xmlns:a16="http://schemas.microsoft.com/office/drawing/2014/main" id="{147EF498-8465-7145-B73F-ECB6B7B9F954}"/>
              </a:ext>
            </a:extLst>
          </p:cNvPr>
          <p:cNvSpPr txBox="1"/>
          <p:nvPr/>
        </p:nvSpPr>
        <p:spPr>
          <a:xfrm>
            <a:off x="9717979" y="6362941"/>
            <a:ext cx="1284967" cy="369332"/>
          </a:xfrm>
          <a:prstGeom prst="rect">
            <a:avLst/>
          </a:prstGeom>
          <a:noFill/>
          <a:ln w="31750"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r>
              <a:rPr lang="fr-FR" dirty="0" err="1"/>
              <a:t>IRAthérapie</a:t>
            </a:r>
            <a:endParaRPr lang="fr-FR" dirty="0"/>
          </a:p>
        </p:txBody>
      </p:sp>
      <p:cxnSp>
        <p:nvCxnSpPr>
          <p:cNvPr id="52" name="Connecteur droit 51">
            <a:extLst>
              <a:ext uri="{FF2B5EF4-FFF2-40B4-BE49-F238E27FC236}">
                <a16:creationId xmlns:a16="http://schemas.microsoft.com/office/drawing/2014/main" id="{84AFF1E1-FCE3-3A43-8567-201C3D54DA44}"/>
              </a:ext>
            </a:extLst>
          </p:cNvPr>
          <p:cNvCxnSpPr>
            <a:cxnSpLocks/>
          </p:cNvCxnSpPr>
          <p:nvPr/>
        </p:nvCxnSpPr>
        <p:spPr>
          <a:xfrm>
            <a:off x="11440334" y="4282811"/>
            <a:ext cx="0" cy="2264796"/>
          </a:xfrm>
          <a:prstGeom prst="line">
            <a:avLst/>
          </a:prstGeom>
          <a:ln w="317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Connecteur droit 52">
            <a:extLst>
              <a:ext uri="{FF2B5EF4-FFF2-40B4-BE49-F238E27FC236}">
                <a16:creationId xmlns:a16="http://schemas.microsoft.com/office/drawing/2014/main" id="{1B2D747A-ED36-B14E-AB33-9FEEEDFAA501}"/>
              </a:ext>
            </a:extLst>
          </p:cNvPr>
          <p:cNvCxnSpPr>
            <a:cxnSpLocks/>
          </p:cNvCxnSpPr>
          <p:nvPr/>
        </p:nvCxnSpPr>
        <p:spPr>
          <a:xfrm>
            <a:off x="11008760" y="6553552"/>
            <a:ext cx="431574" cy="0"/>
          </a:xfrm>
          <a:prstGeom prst="line">
            <a:avLst/>
          </a:prstGeom>
          <a:ln w="317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" name="ZoneTexte 54">
            <a:extLst>
              <a:ext uri="{FF2B5EF4-FFF2-40B4-BE49-F238E27FC236}">
                <a16:creationId xmlns:a16="http://schemas.microsoft.com/office/drawing/2014/main" id="{CC95CF65-A653-4C42-A564-C44C4F3AFA17}"/>
              </a:ext>
            </a:extLst>
          </p:cNvPr>
          <p:cNvSpPr txBox="1"/>
          <p:nvPr/>
        </p:nvSpPr>
        <p:spPr>
          <a:xfrm>
            <a:off x="9395322" y="-13310"/>
            <a:ext cx="2796678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/>
              <a:t>ATCD RTE cou, familial CDT</a:t>
            </a:r>
          </a:p>
          <a:p>
            <a:r>
              <a:rPr lang="fr-FR" b="1" dirty="0"/>
              <a:t>PR, </a:t>
            </a:r>
            <a:r>
              <a:rPr lang="fr-FR" b="1" dirty="0" err="1"/>
              <a:t>adp</a:t>
            </a:r>
            <a:r>
              <a:rPr lang="fr-FR" b="1" dirty="0"/>
              <a:t> </a:t>
            </a:r>
            <a:r>
              <a:rPr lang="fr-FR" b="1" dirty="0" err="1"/>
              <a:t>prévalente</a:t>
            </a:r>
            <a:endParaRPr lang="fr-FR" b="1" dirty="0"/>
          </a:p>
          <a:p>
            <a:r>
              <a:rPr lang="fr-FR" b="1" dirty="0"/>
              <a:t>Multifocal &gt;1 cm, </a:t>
            </a:r>
            <a:r>
              <a:rPr lang="fr-FR" b="1" dirty="0" err="1"/>
              <a:t>bilat</a:t>
            </a:r>
            <a:r>
              <a:rPr lang="fr-FR" b="1" dirty="0"/>
              <a:t>, ETE</a:t>
            </a:r>
          </a:p>
          <a:p>
            <a:r>
              <a:rPr lang="fr-FR" b="1" dirty="0"/>
              <a:t>cN1 </a:t>
            </a:r>
          </a:p>
          <a:p>
            <a:endParaRPr lang="fr-FR" b="1" dirty="0"/>
          </a:p>
          <a:p>
            <a:endParaRPr lang="fr-FR" b="1" dirty="0"/>
          </a:p>
          <a:p>
            <a:r>
              <a:rPr lang="fr-FR" b="1" dirty="0"/>
              <a:t>(+)</a:t>
            </a:r>
          </a:p>
          <a:p>
            <a:endParaRPr lang="fr-FR" b="1" dirty="0"/>
          </a:p>
          <a:p>
            <a:r>
              <a:rPr lang="fr-FR" b="1" dirty="0"/>
              <a:t> </a:t>
            </a:r>
          </a:p>
        </p:txBody>
      </p:sp>
      <p:sp>
        <p:nvSpPr>
          <p:cNvPr id="56" name="Rectangle à coins arrondis 55">
            <a:extLst>
              <a:ext uri="{FF2B5EF4-FFF2-40B4-BE49-F238E27FC236}">
                <a16:creationId xmlns:a16="http://schemas.microsoft.com/office/drawing/2014/main" id="{9B20FCC8-6B5D-6342-BCA6-68208B8D952C}"/>
              </a:ext>
            </a:extLst>
          </p:cNvPr>
          <p:cNvSpPr/>
          <p:nvPr/>
        </p:nvSpPr>
        <p:spPr>
          <a:xfrm>
            <a:off x="9236766" y="17134"/>
            <a:ext cx="2862470" cy="2014247"/>
          </a:xfrm>
          <a:prstGeom prst="roundRect">
            <a:avLst/>
          </a:prstGeom>
          <a:noFill/>
          <a:ln w="317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5A1D8B15-5772-F24B-8B0B-CA9996E4D430}"/>
              </a:ext>
            </a:extLst>
          </p:cNvPr>
          <p:cNvSpPr/>
          <p:nvPr/>
        </p:nvSpPr>
        <p:spPr>
          <a:xfrm>
            <a:off x="2531487" y="5562600"/>
            <a:ext cx="808289" cy="301009"/>
          </a:xfrm>
          <a:prstGeom prst="rect">
            <a:avLst/>
          </a:prstGeom>
          <a:noFill/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156439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35" grpId="0"/>
      <p:bldP spid="5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>
            <a:extLst>
              <a:ext uri="{FF2B5EF4-FFF2-40B4-BE49-F238E27FC236}">
                <a16:creationId xmlns:a16="http://schemas.microsoft.com/office/drawing/2014/main" id="{740AEC6C-847B-CE46-980D-9CC3A79CD09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23697"/>
          <a:stretch/>
        </p:blipFill>
        <p:spPr>
          <a:xfrm>
            <a:off x="2343150" y="571500"/>
            <a:ext cx="8033302" cy="4667234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42304212-4CBA-8B41-8492-6FB6CBEC29DB}"/>
              </a:ext>
            </a:extLst>
          </p:cNvPr>
          <p:cNvSpPr/>
          <p:nvPr/>
        </p:nvSpPr>
        <p:spPr>
          <a:xfrm>
            <a:off x="3419061" y="1729410"/>
            <a:ext cx="4512365" cy="152398"/>
          </a:xfrm>
          <a:prstGeom prst="rect">
            <a:avLst/>
          </a:prstGeom>
          <a:solidFill>
            <a:srgbClr val="FF0000">
              <a:alpha val="28000"/>
            </a:srgb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227115DD-558C-AB4E-B780-8873E7248930}"/>
              </a:ext>
            </a:extLst>
          </p:cNvPr>
          <p:cNvSpPr/>
          <p:nvPr/>
        </p:nvSpPr>
        <p:spPr>
          <a:xfrm>
            <a:off x="3419060" y="3101009"/>
            <a:ext cx="4512365" cy="455755"/>
          </a:xfrm>
          <a:prstGeom prst="rect">
            <a:avLst/>
          </a:prstGeom>
          <a:solidFill>
            <a:srgbClr val="FF0000">
              <a:alpha val="28000"/>
            </a:srgb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4BCCBCD3-F629-0243-8DA5-097489B063D7}"/>
              </a:ext>
            </a:extLst>
          </p:cNvPr>
          <p:cNvSpPr/>
          <p:nvPr/>
        </p:nvSpPr>
        <p:spPr>
          <a:xfrm>
            <a:off x="3419060" y="4465984"/>
            <a:ext cx="4512365" cy="331304"/>
          </a:xfrm>
          <a:prstGeom prst="rect">
            <a:avLst/>
          </a:prstGeom>
          <a:solidFill>
            <a:srgbClr val="FF0000">
              <a:alpha val="28000"/>
            </a:srgb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930B72EA-0399-F346-806B-77E2425CD192}"/>
              </a:ext>
            </a:extLst>
          </p:cNvPr>
          <p:cNvSpPr/>
          <p:nvPr/>
        </p:nvSpPr>
        <p:spPr>
          <a:xfrm>
            <a:off x="7931423" y="1158295"/>
            <a:ext cx="1172821" cy="445217"/>
          </a:xfrm>
          <a:prstGeom prst="rect">
            <a:avLst/>
          </a:prstGeom>
          <a:solidFill>
            <a:srgbClr val="FF0000">
              <a:alpha val="28000"/>
            </a:srgb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2C730181-CE22-D246-9B96-6648F21C176E}"/>
              </a:ext>
            </a:extLst>
          </p:cNvPr>
          <p:cNvSpPr/>
          <p:nvPr/>
        </p:nvSpPr>
        <p:spPr>
          <a:xfrm>
            <a:off x="7931423" y="2365512"/>
            <a:ext cx="1172821" cy="328802"/>
          </a:xfrm>
          <a:prstGeom prst="rect">
            <a:avLst/>
          </a:prstGeom>
          <a:solidFill>
            <a:srgbClr val="FF0000">
              <a:alpha val="28000"/>
            </a:srgb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7C23426E-65FF-D540-8EC2-EACC540FFC3E}"/>
              </a:ext>
            </a:extLst>
          </p:cNvPr>
          <p:cNvSpPr/>
          <p:nvPr/>
        </p:nvSpPr>
        <p:spPr>
          <a:xfrm>
            <a:off x="7931422" y="3963459"/>
            <a:ext cx="1172821" cy="339342"/>
          </a:xfrm>
          <a:prstGeom prst="rect">
            <a:avLst/>
          </a:prstGeom>
          <a:solidFill>
            <a:srgbClr val="FF0000">
              <a:alpha val="28000"/>
            </a:srgb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5A78EA12-CED8-2440-8663-ADC5825E146E}"/>
              </a:ext>
            </a:extLst>
          </p:cNvPr>
          <p:cNvSpPr/>
          <p:nvPr/>
        </p:nvSpPr>
        <p:spPr>
          <a:xfrm>
            <a:off x="2451649" y="3984708"/>
            <a:ext cx="967410" cy="339342"/>
          </a:xfrm>
          <a:prstGeom prst="rect">
            <a:avLst/>
          </a:prstGeom>
          <a:solidFill>
            <a:srgbClr val="FF0000">
              <a:alpha val="28000"/>
            </a:srgb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D4DD7BBA-EA69-2D4C-83E9-AAFDE9B23F8C}"/>
              </a:ext>
            </a:extLst>
          </p:cNvPr>
          <p:cNvSpPr/>
          <p:nvPr/>
        </p:nvSpPr>
        <p:spPr>
          <a:xfrm>
            <a:off x="2451649" y="2401903"/>
            <a:ext cx="967409" cy="420810"/>
          </a:xfrm>
          <a:prstGeom prst="rect">
            <a:avLst/>
          </a:prstGeom>
          <a:solidFill>
            <a:srgbClr val="FF0000">
              <a:alpha val="28000"/>
            </a:srgb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9986BBA4-028F-314B-B5D9-4252ABF16E83}"/>
              </a:ext>
            </a:extLst>
          </p:cNvPr>
          <p:cNvSpPr/>
          <p:nvPr/>
        </p:nvSpPr>
        <p:spPr>
          <a:xfrm>
            <a:off x="2451648" y="1157448"/>
            <a:ext cx="967409" cy="408780"/>
          </a:xfrm>
          <a:prstGeom prst="rect">
            <a:avLst/>
          </a:prstGeom>
          <a:solidFill>
            <a:srgbClr val="FF0000">
              <a:alpha val="28000"/>
            </a:srgb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" name="Rectangle 3">
            <a:extLst>
              <a:ext uri="{FF2B5EF4-FFF2-40B4-BE49-F238E27FC236}">
                <a16:creationId xmlns:a16="http://schemas.microsoft.com/office/drawing/2014/main" id="{04C93779-A05D-744D-94CF-4F5555A6035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5506" y="5811713"/>
            <a:ext cx="12066494" cy="846386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fr-FR" sz="1300" b="1" i="0" u="none" strike="noStrike" cap="none" normalizeH="0" baseline="0" dirty="0">
                <a:ln>
                  <a:noFill/>
                </a:ln>
                <a:effectLst/>
                <a:cs typeface="Arial" panose="020B0604020202020204" pitchFamily="34" charset="0"/>
              </a:rPr>
              <a:t>Traitement par iode 131 des cancers thyroïdiens différenciés : recommandations 2017 des sociétés françaises SFMN/SFE/SFP/SFBC/AFCE/SFORL </a:t>
            </a:r>
            <a:endParaRPr kumimoji="0" lang="fr-FR" altLang="fr-FR" sz="1300" b="0" i="1" u="none" strike="noStrike" cap="none" normalizeH="0" baseline="0" dirty="0">
              <a:ln>
                <a:noFill/>
              </a:ln>
              <a:effectLst/>
              <a:cs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fr-FR" sz="1400" b="0" i="1" u="none" strike="noStrike" cap="none" normalizeH="0" baseline="0" dirty="0">
                <a:ln>
                  <a:noFill/>
                </a:ln>
                <a:effectLst/>
                <a:cs typeface="Arial" panose="020B0604020202020204" pitchFamily="34" charset="0"/>
              </a:rPr>
              <a:t>Endocrine </a:t>
            </a:r>
            <a:r>
              <a:rPr kumimoji="0" lang="fr-FR" altLang="fr-FR" sz="1400" b="0" i="1" u="none" strike="noStrike" cap="none" normalizeH="0" baseline="0" dirty="0" err="1">
                <a:ln>
                  <a:noFill/>
                </a:ln>
                <a:effectLst/>
                <a:cs typeface="Arial" panose="020B0604020202020204" pitchFamily="34" charset="0"/>
              </a:rPr>
              <a:t>Surgery</a:t>
            </a:r>
            <a:r>
              <a:rPr kumimoji="0" lang="fr-FR" altLang="fr-FR" sz="1400" b="0" i="1" u="none" strike="noStrike" cap="none" normalizeH="0" baseline="0" dirty="0">
                <a:ln>
                  <a:noFill/>
                </a:ln>
                <a:effectLst/>
                <a:cs typeface="Arial" panose="020B0604020202020204" pitchFamily="34" charset="0"/>
              </a:rPr>
              <a:t> and Head and Neck </a:t>
            </a:r>
            <a:r>
              <a:rPr kumimoji="0" lang="fr-FR" altLang="fr-FR" sz="1400" b="0" i="1" u="none" strike="noStrike" cap="none" normalizeH="0" baseline="0" dirty="0" err="1">
                <a:ln>
                  <a:noFill/>
                </a:ln>
                <a:effectLst/>
                <a:cs typeface="Arial" panose="020B0604020202020204" pitchFamily="34" charset="0"/>
              </a:rPr>
              <a:t>Surgery</a:t>
            </a:r>
            <a:endParaRPr kumimoji="0" lang="fr-FR" altLang="fr-FR" sz="1400" b="0" i="1" u="none" strike="noStrike" cap="none" normalizeH="0" baseline="0" dirty="0">
              <a:ln>
                <a:noFill/>
              </a:ln>
              <a:effectLst/>
              <a:cs typeface="Arial" panose="020B0604020202020204" pitchFamily="34" charset="0"/>
            </a:endParaRPr>
          </a:p>
          <a:p>
            <a:r>
              <a:rPr lang="fr-FR" sz="1400" dirty="0">
                <a:cs typeface="Arial" panose="020B0604020202020204" pitchFamily="34" charset="0"/>
              </a:rPr>
              <a:t>Slimane </a:t>
            </a:r>
            <a:r>
              <a:rPr lang="fr-FR" sz="1400" dirty="0" err="1">
                <a:cs typeface="Arial" panose="020B0604020202020204" pitchFamily="34" charset="0"/>
              </a:rPr>
              <a:t>Zerdoud</a:t>
            </a:r>
            <a:r>
              <a:rPr lang="fr-FR" sz="1400" dirty="0">
                <a:cs typeface="Arial" panose="020B0604020202020204" pitchFamily="34" charset="0"/>
              </a:rPr>
              <a:t>, Anne-Laure </a:t>
            </a:r>
            <a:r>
              <a:rPr lang="fr-FR" sz="1400" dirty="0" err="1">
                <a:cs typeface="Arial" panose="020B0604020202020204" pitchFamily="34" charset="0"/>
              </a:rPr>
              <a:t>Giraudet</a:t>
            </a:r>
            <a:r>
              <a:rPr lang="fr-FR" sz="1400" dirty="0">
                <a:cs typeface="Arial" panose="020B0604020202020204" pitchFamily="34" charset="0"/>
              </a:rPr>
              <a:t>, Sophie </a:t>
            </a:r>
            <a:r>
              <a:rPr lang="fr-FR" sz="1400" dirty="0" err="1">
                <a:cs typeface="Arial" panose="020B0604020202020204" pitchFamily="34" charset="0"/>
              </a:rPr>
              <a:t>Leboulleux</a:t>
            </a:r>
            <a:r>
              <a:rPr lang="fr-FR" sz="1400" dirty="0">
                <a:cs typeface="Arial" panose="020B0604020202020204" pitchFamily="34" charset="0"/>
              </a:rPr>
              <a:t>, Laurence Leenhardt, Stéphane </a:t>
            </a:r>
            <a:r>
              <a:rPr lang="fr-FR" sz="1400" dirty="0" err="1">
                <a:cs typeface="Arial" panose="020B0604020202020204" pitchFamily="34" charset="0"/>
              </a:rPr>
              <a:t>Bardet</a:t>
            </a:r>
            <a:r>
              <a:rPr lang="fr-FR" sz="1400" dirty="0">
                <a:cs typeface="Arial" panose="020B0604020202020204" pitchFamily="34" charset="0"/>
              </a:rPr>
              <a:t>, Jérôme Clerc, </a:t>
            </a:r>
            <a:r>
              <a:rPr lang="fr-FR" sz="1400" dirty="0" err="1">
                <a:cs typeface="Arial" panose="020B0604020202020204" pitchFamily="34" charset="0"/>
              </a:rPr>
              <a:t>MarieElisabeth</a:t>
            </a:r>
            <a:r>
              <a:rPr lang="fr-FR" sz="1400" dirty="0">
                <a:cs typeface="Arial" panose="020B0604020202020204" pitchFamily="34" charset="0"/>
              </a:rPr>
              <a:t> </a:t>
            </a:r>
            <a:r>
              <a:rPr lang="fr-FR" sz="1400" dirty="0" err="1">
                <a:cs typeface="Arial" panose="020B0604020202020204" pitchFamily="34" charset="0"/>
              </a:rPr>
              <a:t>Toubert</a:t>
            </a:r>
            <a:r>
              <a:rPr lang="fr-FR" sz="1400" dirty="0">
                <a:cs typeface="Arial" panose="020B0604020202020204" pitchFamily="34" charset="0"/>
              </a:rPr>
              <a:t>, </a:t>
            </a:r>
            <a:r>
              <a:rPr lang="fr-FR" sz="1400" dirty="0" err="1">
                <a:cs typeface="Arial" panose="020B0604020202020204" pitchFamily="34" charset="0"/>
              </a:rPr>
              <a:t>Abir</a:t>
            </a:r>
            <a:r>
              <a:rPr lang="fr-FR" sz="1400" dirty="0">
                <a:cs typeface="Arial" panose="020B0604020202020204" pitchFamily="34" charset="0"/>
              </a:rPr>
              <a:t> Al </a:t>
            </a:r>
            <a:r>
              <a:rPr lang="fr-FR" sz="1400" dirty="0" err="1">
                <a:cs typeface="Arial" panose="020B0604020202020204" pitchFamily="34" charset="0"/>
              </a:rPr>
              <a:t>Ghuzlan</a:t>
            </a:r>
            <a:r>
              <a:rPr lang="fr-FR" sz="1400" dirty="0">
                <a:cs typeface="Arial" panose="020B0604020202020204" pitchFamily="34" charset="0"/>
              </a:rPr>
              <a:t>, Pierre-Jean Lamy, Claire </a:t>
            </a:r>
            <a:r>
              <a:rPr lang="fr-FR" sz="1400" dirty="0" err="1">
                <a:cs typeface="Arial" panose="020B0604020202020204" pitchFamily="34" charset="0"/>
              </a:rPr>
              <a:t>Bournaud</a:t>
            </a:r>
            <a:r>
              <a:rPr lang="fr-FR" sz="1400" dirty="0">
                <a:cs typeface="Arial" panose="020B0604020202020204" pitchFamily="34" charset="0"/>
              </a:rPr>
              <a:t>, Isabelle Keller, Frédéric Sebag, Renaud </a:t>
            </a:r>
            <a:r>
              <a:rPr lang="fr-FR" sz="1400" dirty="0" err="1">
                <a:cs typeface="Arial" panose="020B0604020202020204" pitchFamily="34" charset="0"/>
              </a:rPr>
              <a:t>Garrel</a:t>
            </a:r>
            <a:r>
              <a:rPr lang="fr-FR" sz="1400" dirty="0">
                <a:cs typeface="Arial" panose="020B0604020202020204" pitchFamily="34" charset="0"/>
              </a:rPr>
              <a:t>, </a:t>
            </a:r>
            <a:r>
              <a:rPr lang="fr-FR" sz="1400" dirty="0" err="1">
                <a:cs typeface="Arial" panose="020B0604020202020204" pitchFamily="34" charset="0"/>
              </a:rPr>
              <a:t>Eric</a:t>
            </a:r>
            <a:r>
              <a:rPr lang="fr-FR" sz="1400" dirty="0">
                <a:cs typeface="Arial" panose="020B0604020202020204" pitchFamily="34" charset="0"/>
              </a:rPr>
              <a:t> </a:t>
            </a:r>
            <a:r>
              <a:rPr lang="fr-FR" sz="1400" dirty="0" err="1">
                <a:cs typeface="Arial" panose="020B0604020202020204" pitchFamily="34" charset="0"/>
              </a:rPr>
              <a:t>Mirallié</a:t>
            </a:r>
            <a:r>
              <a:rPr lang="fr-FR" sz="1400" dirty="0">
                <a:cs typeface="Arial" panose="020B0604020202020204" pitchFamily="34" charset="0"/>
              </a:rPr>
              <a:t>, Lionel </a:t>
            </a:r>
            <a:r>
              <a:rPr lang="fr-FR" sz="1400" dirty="0" err="1">
                <a:cs typeface="Arial" panose="020B0604020202020204" pitchFamily="34" charset="0"/>
              </a:rPr>
              <a:t>Groussin</a:t>
            </a:r>
            <a:r>
              <a:rPr lang="fr-FR" sz="1400" dirty="0">
                <a:cs typeface="Arial" panose="020B0604020202020204" pitchFamily="34" charset="0"/>
              </a:rPr>
              <a:t>, </a:t>
            </a:r>
            <a:r>
              <a:rPr lang="fr-FR" sz="1400" dirty="0" err="1">
                <a:cs typeface="Arial" panose="020B0604020202020204" pitchFamily="34" charset="0"/>
              </a:rPr>
              <a:t>Elif</a:t>
            </a:r>
            <a:r>
              <a:rPr lang="fr-FR" sz="1400" dirty="0">
                <a:cs typeface="Arial" panose="020B0604020202020204" pitchFamily="34" charset="0"/>
              </a:rPr>
              <a:t> </a:t>
            </a:r>
            <a:r>
              <a:rPr lang="fr-FR" sz="1400" dirty="0" err="1">
                <a:cs typeface="Arial" panose="020B0604020202020204" pitchFamily="34" charset="0"/>
              </a:rPr>
              <a:t>Hindie</a:t>
            </a:r>
            <a:r>
              <a:rPr lang="fr-FR" sz="1400" dirty="0">
                <a:cs typeface="Arial" panose="020B0604020202020204" pitchFamily="34" charset="0"/>
              </a:rPr>
              <a:t>, David </a:t>
            </a:r>
            <a:r>
              <a:rPr lang="fr-FR" sz="1400" dirty="0" err="1">
                <a:cs typeface="Arial" panose="020B0604020202020204" pitchFamily="34" charset="0"/>
              </a:rPr>
              <a:t>Taïeb</a:t>
            </a:r>
            <a:endParaRPr lang="fr-FR" sz="1400" dirty="0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4505902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2">
            <a:extLst>
              <a:ext uri="{FF2B5EF4-FFF2-40B4-BE49-F238E27FC236}">
                <a16:creationId xmlns:a16="http://schemas.microsoft.com/office/drawing/2014/main" id="{BBFD16DB-CCE1-1B45-BFA1-E852ECD23BD9}"/>
              </a:ext>
            </a:extLst>
          </p:cNvPr>
          <p:cNvSpPr txBox="1"/>
          <p:nvPr/>
        </p:nvSpPr>
        <p:spPr>
          <a:xfrm>
            <a:off x="193356" y="17135"/>
            <a:ext cx="4069897" cy="203132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fr-FR" i="1" dirty="0"/>
              <a:t>Contexte</a:t>
            </a:r>
          </a:p>
          <a:p>
            <a:r>
              <a:rPr lang="fr-FR" i="1" dirty="0"/>
              <a:t>Clinique	</a:t>
            </a:r>
          </a:p>
          <a:p>
            <a:r>
              <a:rPr lang="fr-FR" i="1" dirty="0"/>
              <a:t>Echographie nodule</a:t>
            </a:r>
          </a:p>
          <a:p>
            <a:r>
              <a:rPr lang="fr-FR" i="1" dirty="0"/>
              <a:t>	    </a:t>
            </a:r>
            <a:r>
              <a:rPr lang="fr-FR" sz="1200" dirty="0"/>
              <a:t>Adhérence /protrusion trachée – trajet NLI</a:t>
            </a:r>
            <a:endParaRPr lang="fr-FR" i="1" dirty="0"/>
          </a:p>
          <a:p>
            <a:r>
              <a:rPr lang="fr-FR" i="1" dirty="0"/>
              <a:t>                    ganglion</a:t>
            </a:r>
          </a:p>
          <a:p>
            <a:r>
              <a:rPr lang="fr-FR" i="1" dirty="0"/>
              <a:t>Cytologie</a:t>
            </a:r>
          </a:p>
          <a:p>
            <a:r>
              <a:rPr lang="fr-FR" i="1" dirty="0"/>
              <a:t>Caractère moléculaire  (BRAF, TERT, TP53)</a:t>
            </a:r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9FF6F7F0-750E-7142-8E31-49FEE9DF4985}"/>
              </a:ext>
            </a:extLst>
          </p:cNvPr>
          <p:cNvSpPr txBox="1"/>
          <p:nvPr/>
        </p:nvSpPr>
        <p:spPr>
          <a:xfrm>
            <a:off x="8368084" y="3235576"/>
            <a:ext cx="1025152" cy="369332"/>
          </a:xfrm>
          <a:prstGeom prst="rect">
            <a:avLst/>
          </a:prstGeom>
          <a:noFill/>
          <a:ln w="31750"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r>
              <a:rPr lang="fr-FR" b="1" dirty="0"/>
              <a:t>chirurgie</a:t>
            </a:r>
          </a:p>
        </p:txBody>
      </p:sp>
      <p:sp>
        <p:nvSpPr>
          <p:cNvPr id="21" name="ZoneTexte 20">
            <a:extLst>
              <a:ext uri="{FF2B5EF4-FFF2-40B4-BE49-F238E27FC236}">
                <a16:creationId xmlns:a16="http://schemas.microsoft.com/office/drawing/2014/main" id="{EE5D5E2C-3138-864E-B98D-BB313815AF36}"/>
              </a:ext>
            </a:extLst>
          </p:cNvPr>
          <p:cNvSpPr txBox="1"/>
          <p:nvPr/>
        </p:nvSpPr>
        <p:spPr>
          <a:xfrm>
            <a:off x="5392014" y="3914722"/>
            <a:ext cx="3419911" cy="369332"/>
          </a:xfrm>
          <a:prstGeom prst="rect">
            <a:avLst/>
          </a:prstGeom>
          <a:noFill/>
          <a:ln w="31750"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r>
              <a:rPr lang="fr-FR" b="1" dirty="0"/>
              <a:t>½ </a:t>
            </a:r>
            <a:r>
              <a:rPr lang="fr-FR" b="1" dirty="0" err="1"/>
              <a:t>thyroidectomie</a:t>
            </a:r>
            <a:r>
              <a:rPr lang="fr-FR" b="1" dirty="0"/>
              <a:t> ou </a:t>
            </a:r>
            <a:r>
              <a:rPr lang="fr-FR" b="1" dirty="0" err="1"/>
              <a:t>chir</a:t>
            </a:r>
            <a:r>
              <a:rPr lang="fr-FR" b="1" dirty="0"/>
              <a:t> partielle</a:t>
            </a:r>
          </a:p>
        </p:txBody>
      </p:sp>
      <p:sp>
        <p:nvSpPr>
          <p:cNvPr id="26" name="ZoneTexte 25">
            <a:extLst>
              <a:ext uri="{FF2B5EF4-FFF2-40B4-BE49-F238E27FC236}">
                <a16:creationId xmlns:a16="http://schemas.microsoft.com/office/drawing/2014/main" id="{43DFBB8F-5F66-B04C-A992-9572F45B5D33}"/>
              </a:ext>
            </a:extLst>
          </p:cNvPr>
          <p:cNvSpPr txBox="1"/>
          <p:nvPr/>
        </p:nvSpPr>
        <p:spPr>
          <a:xfrm>
            <a:off x="8874825" y="3913479"/>
            <a:ext cx="3218752" cy="369332"/>
          </a:xfrm>
          <a:prstGeom prst="rect">
            <a:avLst/>
          </a:prstGeom>
          <a:noFill/>
          <a:ln w="6350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fr-FR" dirty="0" err="1"/>
              <a:t>Thyroidectomie</a:t>
            </a:r>
            <a:r>
              <a:rPr lang="fr-FR" dirty="0"/>
              <a:t> totale</a:t>
            </a:r>
          </a:p>
        </p:txBody>
      </p:sp>
      <p:cxnSp>
        <p:nvCxnSpPr>
          <p:cNvPr id="37" name="Connecteur en angle 36">
            <a:extLst>
              <a:ext uri="{FF2B5EF4-FFF2-40B4-BE49-F238E27FC236}">
                <a16:creationId xmlns:a16="http://schemas.microsoft.com/office/drawing/2014/main" id="{B67263E4-F082-F646-BF21-CE2EB38D702A}"/>
              </a:ext>
            </a:extLst>
          </p:cNvPr>
          <p:cNvCxnSpPr>
            <a:cxnSpLocks/>
          </p:cNvCxnSpPr>
          <p:nvPr/>
        </p:nvCxnSpPr>
        <p:spPr>
          <a:xfrm rot="5400000">
            <a:off x="7907191" y="3082283"/>
            <a:ext cx="324000" cy="1368000"/>
          </a:xfrm>
          <a:prstGeom prst="bentConnector3">
            <a:avLst>
              <a:gd name="adj1" fmla="val 53920"/>
            </a:avLst>
          </a:prstGeom>
          <a:ln w="317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4" name="Connecteur en angle 113">
            <a:extLst>
              <a:ext uri="{FF2B5EF4-FFF2-40B4-BE49-F238E27FC236}">
                <a16:creationId xmlns:a16="http://schemas.microsoft.com/office/drawing/2014/main" id="{3EC85E22-D16A-EF4F-BC99-BB74CF5AF232}"/>
              </a:ext>
            </a:extLst>
          </p:cNvPr>
          <p:cNvCxnSpPr>
            <a:cxnSpLocks/>
          </p:cNvCxnSpPr>
          <p:nvPr/>
        </p:nvCxnSpPr>
        <p:spPr>
          <a:xfrm rot="5400000">
            <a:off x="9028281" y="2448065"/>
            <a:ext cx="821063" cy="727328"/>
          </a:xfrm>
          <a:prstGeom prst="bentConnector3">
            <a:avLst/>
          </a:prstGeom>
          <a:ln w="63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Connecteur en angle 43">
            <a:extLst>
              <a:ext uri="{FF2B5EF4-FFF2-40B4-BE49-F238E27FC236}">
                <a16:creationId xmlns:a16="http://schemas.microsoft.com/office/drawing/2014/main" id="{AA3F0395-4156-AC4D-8844-FB46F0456B2E}"/>
              </a:ext>
            </a:extLst>
          </p:cNvPr>
          <p:cNvCxnSpPr>
            <a:cxnSpLocks/>
          </p:cNvCxnSpPr>
          <p:nvPr/>
        </p:nvCxnSpPr>
        <p:spPr>
          <a:xfrm rot="16200000" flipH="1">
            <a:off x="10083147" y="2584076"/>
            <a:ext cx="324000" cy="2340000"/>
          </a:xfrm>
          <a:prstGeom prst="bentConnector3">
            <a:avLst/>
          </a:prstGeom>
          <a:ln w="63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Rectangle 1">
            <a:extLst>
              <a:ext uri="{FF2B5EF4-FFF2-40B4-BE49-F238E27FC236}">
                <a16:creationId xmlns:a16="http://schemas.microsoft.com/office/drawing/2014/main" id="{1D73F405-FBD7-1E4D-88F5-2FC40B84BEB5}"/>
              </a:ext>
            </a:extLst>
          </p:cNvPr>
          <p:cNvSpPr/>
          <p:nvPr/>
        </p:nvSpPr>
        <p:spPr>
          <a:xfrm>
            <a:off x="193356" y="1949518"/>
            <a:ext cx="138134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i="1" dirty="0"/>
              <a:t>M à distance</a:t>
            </a:r>
          </a:p>
        </p:txBody>
      </p:sp>
      <p:cxnSp>
        <p:nvCxnSpPr>
          <p:cNvPr id="42" name="Connecteur droit 41">
            <a:extLst>
              <a:ext uri="{FF2B5EF4-FFF2-40B4-BE49-F238E27FC236}">
                <a16:creationId xmlns:a16="http://schemas.microsoft.com/office/drawing/2014/main" id="{7F8CEA4A-C614-D24E-BC5D-C8E28736CB72}"/>
              </a:ext>
            </a:extLst>
          </p:cNvPr>
          <p:cNvCxnSpPr>
            <a:cxnSpLocks/>
          </p:cNvCxnSpPr>
          <p:nvPr/>
        </p:nvCxnSpPr>
        <p:spPr>
          <a:xfrm flipV="1">
            <a:off x="8753191" y="2401197"/>
            <a:ext cx="0" cy="855218"/>
          </a:xfrm>
          <a:prstGeom prst="line">
            <a:avLst/>
          </a:prstGeom>
          <a:ln w="317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ZoneTexte 46">
            <a:extLst>
              <a:ext uri="{FF2B5EF4-FFF2-40B4-BE49-F238E27FC236}">
                <a16:creationId xmlns:a16="http://schemas.microsoft.com/office/drawing/2014/main" id="{25E3FB4A-4939-F243-A46E-DAC8AFB403A6}"/>
              </a:ext>
            </a:extLst>
          </p:cNvPr>
          <p:cNvSpPr txBox="1"/>
          <p:nvPr/>
        </p:nvSpPr>
        <p:spPr>
          <a:xfrm>
            <a:off x="9717979" y="6362941"/>
            <a:ext cx="1284967" cy="369332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r>
              <a:rPr lang="fr-FR" dirty="0" err="1"/>
              <a:t>IRAthérapie</a:t>
            </a:r>
            <a:endParaRPr lang="fr-FR" dirty="0"/>
          </a:p>
        </p:txBody>
      </p:sp>
      <p:cxnSp>
        <p:nvCxnSpPr>
          <p:cNvPr id="48" name="Connecteur droit 47">
            <a:extLst>
              <a:ext uri="{FF2B5EF4-FFF2-40B4-BE49-F238E27FC236}">
                <a16:creationId xmlns:a16="http://schemas.microsoft.com/office/drawing/2014/main" id="{5ECF39F4-5E22-814D-B9AE-ACACC438FEBB}"/>
              </a:ext>
            </a:extLst>
          </p:cNvPr>
          <p:cNvCxnSpPr>
            <a:cxnSpLocks/>
          </p:cNvCxnSpPr>
          <p:nvPr/>
        </p:nvCxnSpPr>
        <p:spPr>
          <a:xfrm>
            <a:off x="11440334" y="4282811"/>
            <a:ext cx="0" cy="2264796"/>
          </a:xfrm>
          <a:prstGeom prst="line">
            <a:avLst/>
          </a:prstGeom>
          <a:ln w="63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Connecteur droit 48">
            <a:extLst>
              <a:ext uri="{FF2B5EF4-FFF2-40B4-BE49-F238E27FC236}">
                <a16:creationId xmlns:a16="http://schemas.microsoft.com/office/drawing/2014/main" id="{431ADC8B-BE6A-A145-BCEB-2C61405452EB}"/>
              </a:ext>
            </a:extLst>
          </p:cNvPr>
          <p:cNvCxnSpPr>
            <a:cxnSpLocks/>
          </p:cNvCxnSpPr>
          <p:nvPr/>
        </p:nvCxnSpPr>
        <p:spPr>
          <a:xfrm>
            <a:off x="11008760" y="6553552"/>
            <a:ext cx="431574" cy="0"/>
          </a:xfrm>
          <a:prstGeom prst="line">
            <a:avLst/>
          </a:prstGeom>
          <a:ln w="63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ZoneTexte 49">
            <a:extLst>
              <a:ext uri="{FF2B5EF4-FFF2-40B4-BE49-F238E27FC236}">
                <a16:creationId xmlns:a16="http://schemas.microsoft.com/office/drawing/2014/main" id="{55693279-030C-3D44-8FFB-F2EABBBA4596}"/>
              </a:ext>
            </a:extLst>
          </p:cNvPr>
          <p:cNvSpPr txBox="1"/>
          <p:nvPr/>
        </p:nvSpPr>
        <p:spPr>
          <a:xfrm>
            <a:off x="9395322" y="-13310"/>
            <a:ext cx="2698255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ATCD RTE cou, familial CDT</a:t>
            </a:r>
          </a:p>
          <a:p>
            <a:r>
              <a:rPr lang="fr-FR" dirty="0"/>
              <a:t>PR</a:t>
            </a:r>
          </a:p>
          <a:p>
            <a:r>
              <a:rPr lang="fr-FR" dirty="0"/>
              <a:t>multifocal, ETE</a:t>
            </a:r>
          </a:p>
          <a:p>
            <a:endParaRPr lang="fr-FR" dirty="0"/>
          </a:p>
          <a:p>
            <a:r>
              <a:rPr lang="fr-FR" dirty="0"/>
              <a:t>cN1 </a:t>
            </a:r>
          </a:p>
          <a:p>
            <a:endParaRPr lang="fr-FR" dirty="0"/>
          </a:p>
          <a:p>
            <a:endParaRPr lang="fr-FR" dirty="0"/>
          </a:p>
          <a:p>
            <a:r>
              <a:rPr lang="fr-FR" dirty="0"/>
              <a:t>(+)</a:t>
            </a:r>
          </a:p>
          <a:p>
            <a:endParaRPr lang="fr-FR" dirty="0"/>
          </a:p>
          <a:p>
            <a:r>
              <a:rPr lang="fr-FR" dirty="0"/>
              <a:t> </a:t>
            </a:r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15B888E2-521D-B746-BD54-2B80D8B7C3B1}"/>
              </a:ext>
            </a:extLst>
          </p:cNvPr>
          <p:cNvSpPr txBox="1"/>
          <p:nvPr/>
        </p:nvSpPr>
        <p:spPr>
          <a:xfrm>
            <a:off x="8518191" y="918043"/>
            <a:ext cx="47000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4800" dirty="0"/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196278948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>
            <a:extLst>
              <a:ext uri="{FF2B5EF4-FFF2-40B4-BE49-F238E27FC236}">
                <a16:creationId xmlns:a16="http://schemas.microsoft.com/office/drawing/2014/main" id="{669F41AD-9CD7-B041-9110-55419914B143}"/>
              </a:ext>
            </a:extLst>
          </p:cNvPr>
          <p:cNvSpPr txBox="1"/>
          <p:nvPr/>
        </p:nvSpPr>
        <p:spPr>
          <a:xfrm>
            <a:off x="1570300" y="1728258"/>
            <a:ext cx="1022165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Les situations:</a:t>
            </a:r>
          </a:p>
          <a:p>
            <a:endParaRPr lang="fr-FR" dirty="0"/>
          </a:p>
          <a:p>
            <a:r>
              <a:rPr lang="fr-FR" dirty="0"/>
              <a:t>1. </a:t>
            </a:r>
            <a:r>
              <a:rPr lang="fr-FR" b="1" dirty="0" err="1"/>
              <a:t>Cytoponction</a:t>
            </a:r>
            <a:r>
              <a:rPr lang="fr-FR" dirty="0"/>
              <a:t> suspecte de carcinome sur nodule de la thyroïde &lt; 1 cm</a:t>
            </a:r>
          </a:p>
          <a:p>
            <a:pPr marL="342900" indent="-342900">
              <a:buAutoNum type="arabicPeriod"/>
            </a:pPr>
            <a:endParaRPr lang="fr-FR" dirty="0"/>
          </a:p>
          <a:p>
            <a:r>
              <a:rPr lang="fr-FR" dirty="0"/>
              <a:t>2. </a:t>
            </a:r>
            <a:r>
              <a:rPr lang="fr-FR" b="1" dirty="0"/>
              <a:t>Adénopathie cervicale </a:t>
            </a:r>
            <a:r>
              <a:rPr lang="fr-FR" b="1" dirty="0" err="1"/>
              <a:t>prévalente</a:t>
            </a:r>
            <a:r>
              <a:rPr lang="fr-FR" b="1" dirty="0"/>
              <a:t> </a:t>
            </a:r>
            <a:r>
              <a:rPr lang="fr-FR" i="1" dirty="0"/>
              <a:t>(ou métastase) </a:t>
            </a:r>
            <a:endParaRPr lang="fr-FR" dirty="0"/>
          </a:p>
          <a:p>
            <a:endParaRPr lang="fr-FR" dirty="0"/>
          </a:p>
          <a:p>
            <a:r>
              <a:rPr lang="fr-FR" dirty="0"/>
              <a:t>3. Dans le cadre dune </a:t>
            </a:r>
            <a:r>
              <a:rPr lang="fr-FR" b="1" dirty="0"/>
              <a:t>surveillance active</a:t>
            </a:r>
            <a:r>
              <a:rPr lang="fr-FR" dirty="0"/>
              <a:t>, </a:t>
            </a:r>
          </a:p>
          <a:p>
            <a:r>
              <a:rPr lang="fr-FR" dirty="0"/>
              <a:t>	- </a:t>
            </a:r>
            <a:r>
              <a:rPr lang="fr-FR" b="1" dirty="0"/>
              <a:t>modification taille </a:t>
            </a:r>
            <a:r>
              <a:rPr lang="fr-FR" dirty="0"/>
              <a:t>d’un </a:t>
            </a:r>
            <a:r>
              <a:rPr lang="fr-FR" dirty="0" err="1"/>
              <a:t>microcarcinome</a:t>
            </a:r>
            <a:r>
              <a:rPr lang="fr-FR" dirty="0"/>
              <a:t>  </a:t>
            </a:r>
          </a:p>
          <a:p>
            <a:r>
              <a:rPr lang="fr-FR" dirty="0"/>
              <a:t>	(non traité ou préalablement traité par une solution alternative à la chirurgie) </a:t>
            </a:r>
          </a:p>
          <a:p>
            <a:r>
              <a:rPr lang="fr-FR" dirty="0"/>
              <a:t>	- et/ou apparition d’</a:t>
            </a:r>
            <a:r>
              <a:rPr lang="fr-FR" b="1" dirty="0"/>
              <a:t>adénopathie</a:t>
            </a:r>
          </a:p>
          <a:p>
            <a:endParaRPr lang="fr-FR" dirty="0"/>
          </a:p>
          <a:p>
            <a:r>
              <a:rPr lang="fr-FR" dirty="0"/>
              <a:t>4. </a:t>
            </a:r>
            <a:r>
              <a:rPr lang="fr-FR" b="1" dirty="0"/>
              <a:t>Découverte fortuite</a:t>
            </a:r>
            <a:r>
              <a:rPr lang="fr-FR" dirty="0"/>
              <a:t> d’un </a:t>
            </a:r>
            <a:r>
              <a:rPr lang="fr-FR" dirty="0" err="1"/>
              <a:t>microcarcinome</a:t>
            </a:r>
            <a:r>
              <a:rPr lang="fr-FR" dirty="0"/>
              <a:t> après chirurgie thyroïdienne pour un autre motif</a:t>
            </a:r>
          </a:p>
        </p:txBody>
      </p:sp>
    </p:spTree>
    <p:extLst>
      <p:ext uri="{BB962C8B-B14F-4D97-AF65-F5344CB8AC3E}">
        <p14:creationId xmlns:p14="http://schemas.microsoft.com/office/powerpoint/2010/main" val="14173785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>
            <a:extLst>
              <a:ext uri="{FF2B5EF4-FFF2-40B4-BE49-F238E27FC236}">
                <a16:creationId xmlns:a16="http://schemas.microsoft.com/office/drawing/2014/main" id="{7298FB7D-27A1-A143-B26C-6D4B67428F34}"/>
              </a:ext>
            </a:extLst>
          </p:cNvPr>
          <p:cNvSpPr txBox="1"/>
          <p:nvPr/>
        </p:nvSpPr>
        <p:spPr>
          <a:xfrm>
            <a:off x="3261629" y="1120084"/>
            <a:ext cx="54409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Rationnel pour une lobectomie vs thyroïdectomie totale</a:t>
            </a:r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E34CAE95-4F94-604D-BFDD-AFA1D5146449}"/>
              </a:ext>
            </a:extLst>
          </p:cNvPr>
          <p:cNvSpPr txBox="1"/>
          <p:nvPr/>
        </p:nvSpPr>
        <p:spPr>
          <a:xfrm>
            <a:off x="804040" y="1661537"/>
            <a:ext cx="11174599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Systematic review and meta-analysis, 17 studies 1416 patients undergoing HT and 2411 patients undergoing TT. </a:t>
            </a:r>
            <a:endParaRPr lang="fr-FR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Contralateral lobe malignant neoplasm </a:t>
            </a:r>
            <a:r>
              <a:rPr lang="en-US" b="1" dirty="0"/>
              <a:t>recurrence was 2.3% in the HT group, no such events in the TT group</a:t>
            </a:r>
            <a:r>
              <a:rPr lang="en-US" dirty="0"/>
              <a:t>. </a:t>
            </a:r>
            <a:endParaRPr lang="fr-FR" dirty="0"/>
          </a:p>
          <a:p>
            <a:r>
              <a:rPr lang="en-US" b="1" dirty="0"/>
              <a:t>HT</a:t>
            </a:r>
            <a:r>
              <a:rPr lang="en-US" dirty="0"/>
              <a:t> was associated with a </a:t>
            </a:r>
            <a:r>
              <a:rPr lang="en-US" b="1" dirty="0"/>
              <a:t>higher overall recurrence rate </a:t>
            </a:r>
            <a:r>
              <a:rPr lang="en-US" dirty="0"/>
              <a:t>(3.8% vs 1.0%) (weighted RR, 2.6; 95% CI, 1.3-5.4), </a:t>
            </a:r>
          </a:p>
          <a:p>
            <a:r>
              <a:rPr lang="en-US" dirty="0"/>
              <a:t>but there was </a:t>
            </a:r>
            <a:r>
              <a:rPr lang="en-US" b="1" dirty="0"/>
              <a:t>no difference in recurrence in the thyroid bed or neck. </a:t>
            </a:r>
          </a:p>
          <a:p>
            <a:endParaRPr lang="en-US" dirty="0"/>
          </a:p>
          <a:p>
            <a:r>
              <a:rPr lang="en-US" dirty="0"/>
              <a:t>Patients undergoing </a:t>
            </a:r>
            <a:r>
              <a:rPr lang="en-US" b="1" dirty="0"/>
              <a:t>HT had significantly lower risk </a:t>
            </a:r>
            <a:r>
              <a:rPr lang="en-US" dirty="0"/>
              <a:t>compared with patients undergoing TT :</a:t>
            </a:r>
            <a:endParaRPr lang="fr-FR" dirty="0"/>
          </a:p>
          <a:p>
            <a:pPr lvl="0"/>
            <a:r>
              <a:rPr lang="en-US" dirty="0"/>
              <a:t>- </a:t>
            </a:r>
            <a:r>
              <a:rPr lang="en-US" b="1" dirty="0"/>
              <a:t>temporary vocal fold paralysis    </a:t>
            </a:r>
            <a:r>
              <a:rPr lang="en-US" dirty="0"/>
              <a:t>(3.3% vs 4.5%)    (weighted RR, 0.4; 95% CI, 0.2-0.7), </a:t>
            </a:r>
            <a:endParaRPr lang="fr-FR" dirty="0"/>
          </a:p>
          <a:p>
            <a:pPr lvl="0"/>
            <a:r>
              <a:rPr lang="en-US" dirty="0"/>
              <a:t>- </a:t>
            </a:r>
            <a:r>
              <a:rPr lang="en-US" b="1" dirty="0"/>
              <a:t>temporary hypoparathyroidism  </a:t>
            </a:r>
            <a:r>
              <a:rPr lang="en-US" dirty="0"/>
              <a:t>(2.2% vs 21.3%) (weighted RR, 0.1; 95% CI, 0.0-0.4),</a:t>
            </a:r>
            <a:endParaRPr lang="fr-FR" dirty="0"/>
          </a:p>
          <a:p>
            <a:pPr lvl="0"/>
            <a:r>
              <a:rPr lang="en-US" dirty="0"/>
              <a:t>- </a:t>
            </a:r>
            <a:r>
              <a:rPr lang="en-US" b="1" dirty="0"/>
              <a:t>permanent hypoparathyroidism </a:t>
            </a:r>
            <a:r>
              <a:rPr lang="en-US" dirty="0"/>
              <a:t>(0% vs 1.8%)       (weighted RR, 0.2; 95% CI, 0.0-0.8). </a:t>
            </a:r>
          </a:p>
          <a:p>
            <a:pPr lvl="0"/>
            <a:endParaRPr lang="fr-FR" dirty="0"/>
          </a:p>
          <a:p>
            <a:endParaRPr lang="fr-FR" dirty="0"/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28327533-1530-E94F-A2F8-6881BBC87FA0}"/>
              </a:ext>
            </a:extLst>
          </p:cNvPr>
          <p:cNvSpPr txBox="1"/>
          <p:nvPr/>
        </p:nvSpPr>
        <p:spPr>
          <a:xfrm>
            <a:off x="123982" y="6319916"/>
            <a:ext cx="1075208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Hsiao V, Light TJ, Adil AA, Tao M, Chiu AS, Hitchcock M, et al. Complication Rates of Total Thyroidectomy vs Hemithyroidectomy for Treatment of Papillary Thyroid Microcarcinoma: A Systematic Review and Meta-analysis. JAMA </a:t>
            </a:r>
            <a:r>
              <a:rPr lang="en-US" sz="1400" dirty="0" err="1"/>
              <a:t>Otolaryngol</a:t>
            </a:r>
            <a:r>
              <a:rPr lang="en-US" sz="1400" dirty="0"/>
              <a:t> Head Neck Surg. 5 </a:t>
            </a:r>
            <a:r>
              <a:rPr lang="en-US" sz="1400" dirty="0" err="1"/>
              <a:t>mai</a:t>
            </a:r>
            <a:r>
              <a:rPr lang="en-US" sz="1400" dirty="0"/>
              <a:t> 2022;</a:t>
            </a:r>
            <a:endParaRPr lang="fr-FR" sz="1400" dirty="0"/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1B622F49-BCCC-B349-A838-25FC46B4631D}"/>
              </a:ext>
            </a:extLst>
          </p:cNvPr>
          <p:cNvSpPr txBox="1"/>
          <p:nvPr/>
        </p:nvSpPr>
        <p:spPr>
          <a:xfrm>
            <a:off x="9509114" y="2039742"/>
            <a:ext cx="248593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HT: </a:t>
            </a:r>
            <a:r>
              <a:rPr lang="fr-FR" dirty="0" err="1"/>
              <a:t>HemiThyroidectomy</a:t>
            </a:r>
            <a:endParaRPr lang="fr-FR" dirty="0"/>
          </a:p>
          <a:p>
            <a:r>
              <a:rPr lang="fr-FR" dirty="0"/>
              <a:t>TT: Total </a:t>
            </a:r>
            <a:r>
              <a:rPr lang="fr-FR" dirty="0" err="1"/>
              <a:t>thyroidectomy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4647035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>
            <a:extLst>
              <a:ext uri="{FF2B5EF4-FFF2-40B4-BE49-F238E27FC236}">
                <a16:creationId xmlns:a16="http://schemas.microsoft.com/office/drawing/2014/main" id="{740AEC6C-847B-CE46-980D-9CC3A79CD09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43150" y="571499"/>
            <a:ext cx="8033302" cy="6116727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401C1FE9-0D18-A04E-81D0-07FE94F0853A}"/>
              </a:ext>
            </a:extLst>
          </p:cNvPr>
          <p:cNvSpPr/>
          <p:nvPr/>
        </p:nvSpPr>
        <p:spPr>
          <a:xfrm>
            <a:off x="3419059" y="5889749"/>
            <a:ext cx="1577012" cy="391782"/>
          </a:xfrm>
          <a:prstGeom prst="rect">
            <a:avLst/>
          </a:prstGeom>
          <a:solidFill>
            <a:srgbClr val="00B050">
              <a:alpha val="28000"/>
            </a:srgbClr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CA46FD4A-53AD-8D4C-8B2B-1871E02908C9}"/>
              </a:ext>
            </a:extLst>
          </p:cNvPr>
          <p:cNvSpPr/>
          <p:nvPr/>
        </p:nvSpPr>
        <p:spPr>
          <a:xfrm>
            <a:off x="7931424" y="5890982"/>
            <a:ext cx="1172820" cy="391782"/>
          </a:xfrm>
          <a:prstGeom prst="rect">
            <a:avLst/>
          </a:prstGeom>
          <a:solidFill>
            <a:srgbClr val="00B050">
              <a:alpha val="28000"/>
            </a:srgbClr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ED3B7409-2698-E845-AF88-A79B6430B4CF}"/>
              </a:ext>
            </a:extLst>
          </p:cNvPr>
          <p:cNvSpPr/>
          <p:nvPr/>
        </p:nvSpPr>
        <p:spPr>
          <a:xfrm>
            <a:off x="2480621" y="3962175"/>
            <a:ext cx="885429" cy="378683"/>
          </a:xfrm>
          <a:prstGeom prst="rect">
            <a:avLst/>
          </a:prstGeom>
          <a:solidFill>
            <a:srgbClr val="00B050">
              <a:alpha val="28000"/>
            </a:srgbClr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3742518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2">
            <a:extLst>
              <a:ext uri="{FF2B5EF4-FFF2-40B4-BE49-F238E27FC236}">
                <a16:creationId xmlns:a16="http://schemas.microsoft.com/office/drawing/2014/main" id="{BBFD16DB-CCE1-1B45-BFA1-E852ECD23BD9}"/>
              </a:ext>
            </a:extLst>
          </p:cNvPr>
          <p:cNvSpPr txBox="1"/>
          <p:nvPr/>
        </p:nvSpPr>
        <p:spPr>
          <a:xfrm>
            <a:off x="193356" y="17135"/>
            <a:ext cx="4069897" cy="203132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fr-FR" i="1" dirty="0"/>
              <a:t>Contexte</a:t>
            </a:r>
          </a:p>
          <a:p>
            <a:r>
              <a:rPr lang="fr-FR" i="1" dirty="0"/>
              <a:t>Clinique	</a:t>
            </a:r>
          </a:p>
          <a:p>
            <a:r>
              <a:rPr lang="fr-FR" i="1" dirty="0"/>
              <a:t>Echographie nodule</a:t>
            </a:r>
          </a:p>
          <a:p>
            <a:r>
              <a:rPr lang="fr-FR" i="1" dirty="0"/>
              <a:t>	    </a:t>
            </a:r>
            <a:r>
              <a:rPr lang="fr-FR" sz="1200" dirty="0"/>
              <a:t>Adhérence /protrusion trachée – trajet NLI</a:t>
            </a:r>
            <a:endParaRPr lang="fr-FR" i="1" dirty="0"/>
          </a:p>
          <a:p>
            <a:r>
              <a:rPr lang="fr-FR" i="1" dirty="0"/>
              <a:t>                    ganglion</a:t>
            </a:r>
          </a:p>
          <a:p>
            <a:r>
              <a:rPr lang="fr-FR" i="1" dirty="0"/>
              <a:t>Cytologie</a:t>
            </a:r>
          </a:p>
          <a:p>
            <a:r>
              <a:rPr lang="fr-FR" i="1" dirty="0"/>
              <a:t>Caractère moléculaire  (BRAF, TERT, TP53)</a:t>
            </a:r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6B74C654-AF5B-1445-9F83-3E1F668E54B6}"/>
              </a:ext>
            </a:extLst>
          </p:cNvPr>
          <p:cNvSpPr txBox="1"/>
          <p:nvPr/>
        </p:nvSpPr>
        <p:spPr>
          <a:xfrm>
            <a:off x="4192721" y="23394"/>
            <a:ext cx="1081002" cy="20313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dirty="0"/>
              <a:t>&gt; 40 ans</a:t>
            </a:r>
          </a:p>
          <a:p>
            <a:endParaRPr lang="fr-FR" b="1" dirty="0"/>
          </a:p>
          <a:p>
            <a:r>
              <a:rPr lang="fr-FR" b="1" dirty="0"/>
              <a:t>unique</a:t>
            </a:r>
          </a:p>
          <a:p>
            <a:r>
              <a:rPr lang="fr-FR" b="1" dirty="0"/>
              <a:t>(-)</a:t>
            </a:r>
          </a:p>
          <a:p>
            <a:r>
              <a:rPr lang="fr-FR" b="1" dirty="0"/>
              <a:t>cN0</a:t>
            </a:r>
          </a:p>
          <a:p>
            <a:r>
              <a:rPr lang="fr-FR" b="1" dirty="0"/>
              <a:t>favorable</a:t>
            </a:r>
          </a:p>
          <a:p>
            <a:r>
              <a:rPr lang="fr-FR" b="1" dirty="0"/>
              <a:t>(-)</a:t>
            </a:r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4FF89DB7-EA3E-914C-AC0A-28BB31AB5A88}"/>
              </a:ext>
            </a:extLst>
          </p:cNvPr>
          <p:cNvSpPr txBox="1"/>
          <p:nvPr/>
        </p:nvSpPr>
        <p:spPr>
          <a:xfrm>
            <a:off x="2531487" y="3261472"/>
            <a:ext cx="1989584" cy="369332"/>
          </a:xfrm>
          <a:prstGeom prst="rect">
            <a:avLst/>
          </a:prstGeom>
          <a:noFill/>
          <a:ln w="31750"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r>
              <a:rPr lang="fr-FR" b="1" dirty="0"/>
              <a:t>surveillance armée</a:t>
            </a:r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9FF6F7F0-750E-7142-8E31-49FEE9DF4985}"/>
              </a:ext>
            </a:extLst>
          </p:cNvPr>
          <p:cNvSpPr txBox="1"/>
          <p:nvPr/>
        </p:nvSpPr>
        <p:spPr>
          <a:xfrm>
            <a:off x="8368084" y="3235576"/>
            <a:ext cx="1025152" cy="369332"/>
          </a:xfrm>
          <a:prstGeom prst="rect">
            <a:avLst/>
          </a:prstGeom>
          <a:noFill/>
          <a:ln w="31750"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r>
              <a:rPr lang="fr-FR" b="1" dirty="0"/>
              <a:t>chirurgie</a:t>
            </a:r>
          </a:p>
        </p:txBody>
      </p:sp>
      <p:sp>
        <p:nvSpPr>
          <p:cNvPr id="21" name="ZoneTexte 20">
            <a:extLst>
              <a:ext uri="{FF2B5EF4-FFF2-40B4-BE49-F238E27FC236}">
                <a16:creationId xmlns:a16="http://schemas.microsoft.com/office/drawing/2014/main" id="{EE5D5E2C-3138-864E-B98D-BB313815AF36}"/>
              </a:ext>
            </a:extLst>
          </p:cNvPr>
          <p:cNvSpPr txBox="1"/>
          <p:nvPr/>
        </p:nvSpPr>
        <p:spPr>
          <a:xfrm>
            <a:off x="5392014" y="3914722"/>
            <a:ext cx="3419911" cy="369332"/>
          </a:xfrm>
          <a:prstGeom prst="rect">
            <a:avLst/>
          </a:prstGeom>
          <a:noFill/>
          <a:ln w="31750"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r>
              <a:rPr lang="fr-FR" b="1" dirty="0"/>
              <a:t>½ </a:t>
            </a:r>
            <a:r>
              <a:rPr lang="fr-FR" b="1" dirty="0" err="1"/>
              <a:t>thyroidectomie</a:t>
            </a:r>
            <a:r>
              <a:rPr lang="fr-FR" b="1" dirty="0"/>
              <a:t> </a:t>
            </a:r>
            <a:r>
              <a:rPr lang="fr-FR" i="1" dirty="0"/>
              <a:t>ou </a:t>
            </a:r>
            <a:r>
              <a:rPr lang="fr-FR" i="1" dirty="0" err="1"/>
              <a:t>chir</a:t>
            </a:r>
            <a:r>
              <a:rPr lang="fr-FR" i="1" dirty="0"/>
              <a:t> partielle</a:t>
            </a:r>
          </a:p>
        </p:txBody>
      </p:sp>
      <p:sp>
        <p:nvSpPr>
          <p:cNvPr id="26" name="ZoneTexte 25">
            <a:extLst>
              <a:ext uri="{FF2B5EF4-FFF2-40B4-BE49-F238E27FC236}">
                <a16:creationId xmlns:a16="http://schemas.microsoft.com/office/drawing/2014/main" id="{43DFBB8F-5F66-B04C-A992-9572F45B5D33}"/>
              </a:ext>
            </a:extLst>
          </p:cNvPr>
          <p:cNvSpPr txBox="1"/>
          <p:nvPr/>
        </p:nvSpPr>
        <p:spPr>
          <a:xfrm>
            <a:off x="8874825" y="3913479"/>
            <a:ext cx="3218752" cy="369332"/>
          </a:xfrm>
          <a:prstGeom prst="rect">
            <a:avLst/>
          </a:prstGeom>
          <a:noFill/>
          <a:ln w="6350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fr-FR" dirty="0" err="1"/>
              <a:t>Thyroidectomie</a:t>
            </a:r>
            <a:r>
              <a:rPr lang="fr-FR" dirty="0"/>
              <a:t> totale</a:t>
            </a:r>
          </a:p>
        </p:txBody>
      </p:sp>
      <p:sp>
        <p:nvSpPr>
          <p:cNvPr id="59" name="ZoneTexte 58">
            <a:extLst>
              <a:ext uri="{FF2B5EF4-FFF2-40B4-BE49-F238E27FC236}">
                <a16:creationId xmlns:a16="http://schemas.microsoft.com/office/drawing/2014/main" id="{4FC963C6-1574-C046-A91E-1BB4CB91E03F}"/>
              </a:ext>
            </a:extLst>
          </p:cNvPr>
          <p:cNvSpPr txBox="1"/>
          <p:nvPr/>
        </p:nvSpPr>
        <p:spPr>
          <a:xfrm>
            <a:off x="0" y="6508345"/>
            <a:ext cx="438222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i="1" dirty="0"/>
              <a:t>(1) cellules hautes, variant sclérosant diffus, </a:t>
            </a:r>
            <a:r>
              <a:rPr lang="fr-FR" sz="1400" i="1" dirty="0" err="1"/>
              <a:t>columnar</a:t>
            </a:r>
            <a:r>
              <a:rPr lang="fr-FR" sz="1400" i="1" dirty="0"/>
              <a:t> </a:t>
            </a:r>
            <a:r>
              <a:rPr lang="fr-FR" sz="1400" i="1" dirty="0" err="1"/>
              <a:t>cell</a:t>
            </a:r>
            <a:endParaRPr lang="fr-FR" sz="1400" i="1" dirty="0"/>
          </a:p>
        </p:txBody>
      </p:sp>
      <p:cxnSp>
        <p:nvCxnSpPr>
          <p:cNvPr id="37" name="Connecteur en angle 36">
            <a:extLst>
              <a:ext uri="{FF2B5EF4-FFF2-40B4-BE49-F238E27FC236}">
                <a16:creationId xmlns:a16="http://schemas.microsoft.com/office/drawing/2014/main" id="{B67263E4-F082-F646-BF21-CE2EB38D702A}"/>
              </a:ext>
            </a:extLst>
          </p:cNvPr>
          <p:cNvCxnSpPr>
            <a:cxnSpLocks/>
          </p:cNvCxnSpPr>
          <p:nvPr/>
        </p:nvCxnSpPr>
        <p:spPr>
          <a:xfrm rot="5400000">
            <a:off x="7907191" y="3082283"/>
            <a:ext cx="324000" cy="1368000"/>
          </a:xfrm>
          <a:prstGeom prst="bentConnector3">
            <a:avLst>
              <a:gd name="adj1" fmla="val 53920"/>
            </a:avLst>
          </a:prstGeom>
          <a:ln w="317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ZoneTexte 39">
            <a:extLst>
              <a:ext uri="{FF2B5EF4-FFF2-40B4-BE49-F238E27FC236}">
                <a16:creationId xmlns:a16="http://schemas.microsoft.com/office/drawing/2014/main" id="{238A799D-4A9A-854E-8B8D-E376415DA9BA}"/>
              </a:ext>
            </a:extLst>
          </p:cNvPr>
          <p:cNvSpPr txBox="1"/>
          <p:nvPr/>
        </p:nvSpPr>
        <p:spPr>
          <a:xfrm>
            <a:off x="7819534" y="4164"/>
            <a:ext cx="190444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/>
              <a:t>&lt; 40 ans                  </a:t>
            </a:r>
          </a:p>
          <a:p>
            <a:endParaRPr lang="fr-FR" b="1" dirty="0"/>
          </a:p>
          <a:p>
            <a:r>
              <a:rPr lang="fr-FR" b="1" dirty="0"/>
              <a:t>&gt; 5 mm	               </a:t>
            </a:r>
          </a:p>
          <a:p>
            <a:r>
              <a:rPr lang="fr-FR" b="1" dirty="0"/>
              <a:t>(+)                           </a:t>
            </a:r>
          </a:p>
          <a:p>
            <a:r>
              <a:rPr lang="fr-FR" b="1" dirty="0"/>
              <a:t>cN0</a:t>
            </a:r>
          </a:p>
          <a:p>
            <a:r>
              <a:rPr lang="fr-FR" b="1" dirty="0"/>
              <a:t>défavorable </a:t>
            </a:r>
            <a:r>
              <a:rPr lang="fr-FR" b="1" baseline="30000" dirty="0"/>
              <a:t>(1)</a:t>
            </a:r>
            <a:r>
              <a:rPr lang="fr-FR" b="1" dirty="0"/>
              <a:t> </a:t>
            </a:r>
          </a:p>
          <a:p>
            <a:r>
              <a:rPr lang="fr-FR" b="1" dirty="0"/>
              <a:t>(+)</a:t>
            </a:r>
          </a:p>
          <a:p>
            <a:r>
              <a:rPr lang="fr-FR" b="1" dirty="0"/>
              <a:t>                                  </a:t>
            </a:r>
          </a:p>
        </p:txBody>
      </p:sp>
      <p:cxnSp>
        <p:nvCxnSpPr>
          <p:cNvPr id="112" name="Connecteur en angle 111">
            <a:extLst>
              <a:ext uri="{FF2B5EF4-FFF2-40B4-BE49-F238E27FC236}">
                <a16:creationId xmlns:a16="http://schemas.microsoft.com/office/drawing/2014/main" id="{538ABDE6-9942-AD40-89B2-8B3D1613E204}"/>
              </a:ext>
            </a:extLst>
          </p:cNvPr>
          <p:cNvCxnSpPr>
            <a:cxnSpLocks/>
          </p:cNvCxnSpPr>
          <p:nvPr/>
        </p:nvCxnSpPr>
        <p:spPr>
          <a:xfrm rot="16200000" flipH="1">
            <a:off x="6215756" y="690545"/>
            <a:ext cx="864000" cy="4248000"/>
          </a:xfrm>
          <a:prstGeom prst="bentConnector3">
            <a:avLst/>
          </a:prstGeom>
          <a:ln w="317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4" name="Connecteur en angle 113">
            <a:extLst>
              <a:ext uri="{FF2B5EF4-FFF2-40B4-BE49-F238E27FC236}">
                <a16:creationId xmlns:a16="http://schemas.microsoft.com/office/drawing/2014/main" id="{3EC85E22-D16A-EF4F-BC99-BB74CF5AF232}"/>
              </a:ext>
            </a:extLst>
          </p:cNvPr>
          <p:cNvCxnSpPr>
            <a:cxnSpLocks/>
          </p:cNvCxnSpPr>
          <p:nvPr/>
        </p:nvCxnSpPr>
        <p:spPr>
          <a:xfrm rot="5400000">
            <a:off x="9028281" y="2448065"/>
            <a:ext cx="821063" cy="727328"/>
          </a:xfrm>
          <a:prstGeom prst="bentConnector3">
            <a:avLst/>
          </a:prstGeom>
          <a:ln w="63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Connecteur en angle 43">
            <a:extLst>
              <a:ext uri="{FF2B5EF4-FFF2-40B4-BE49-F238E27FC236}">
                <a16:creationId xmlns:a16="http://schemas.microsoft.com/office/drawing/2014/main" id="{AA3F0395-4156-AC4D-8844-FB46F0456B2E}"/>
              </a:ext>
            </a:extLst>
          </p:cNvPr>
          <p:cNvCxnSpPr>
            <a:cxnSpLocks/>
          </p:cNvCxnSpPr>
          <p:nvPr/>
        </p:nvCxnSpPr>
        <p:spPr>
          <a:xfrm rot="16200000" flipH="1">
            <a:off x="10083147" y="2584076"/>
            <a:ext cx="324000" cy="2340000"/>
          </a:xfrm>
          <a:prstGeom prst="bentConnector3">
            <a:avLst/>
          </a:prstGeom>
          <a:ln w="63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Rectangle 1">
            <a:extLst>
              <a:ext uri="{FF2B5EF4-FFF2-40B4-BE49-F238E27FC236}">
                <a16:creationId xmlns:a16="http://schemas.microsoft.com/office/drawing/2014/main" id="{1D73F405-FBD7-1E4D-88F5-2FC40B84BEB5}"/>
              </a:ext>
            </a:extLst>
          </p:cNvPr>
          <p:cNvSpPr/>
          <p:nvPr/>
        </p:nvSpPr>
        <p:spPr>
          <a:xfrm>
            <a:off x="193356" y="1949518"/>
            <a:ext cx="138134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i="1" dirty="0"/>
              <a:t>M à distance</a:t>
            </a:r>
          </a:p>
        </p:txBody>
      </p:sp>
      <p:sp>
        <p:nvSpPr>
          <p:cNvPr id="34" name="ZoneTexte 33">
            <a:extLst>
              <a:ext uri="{FF2B5EF4-FFF2-40B4-BE49-F238E27FC236}">
                <a16:creationId xmlns:a16="http://schemas.microsoft.com/office/drawing/2014/main" id="{024A64C7-5BD4-FC46-B538-83D66E6112C6}"/>
              </a:ext>
            </a:extLst>
          </p:cNvPr>
          <p:cNvSpPr txBox="1"/>
          <p:nvPr/>
        </p:nvSpPr>
        <p:spPr>
          <a:xfrm>
            <a:off x="2423537" y="3654709"/>
            <a:ext cx="19945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i="1" dirty="0"/>
              <a:t>Écho / 6 mois 2 ans</a:t>
            </a:r>
          </a:p>
        </p:txBody>
      </p:sp>
      <p:sp>
        <p:nvSpPr>
          <p:cNvPr id="35" name="ZoneTexte 34">
            <a:extLst>
              <a:ext uri="{FF2B5EF4-FFF2-40B4-BE49-F238E27FC236}">
                <a16:creationId xmlns:a16="http://schemas.microsoft.com/office/drawing/2014/main" id="{88E07D68-38F1-1A40-A8BC-A59008CEE1CD}"/>
              </a:ext>
            </a:extLst>
          </p:cNvPr>
          <p:cNvSpPr txBox="1"/>
          <p:nvPr/>
        </p:nvSpPr>
        <p:spPr>
          <a:xfrm>
            <a:off x="2531487" y="4960054"/>
            <a:ext cx="2060179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dirty="0"/>
              <a:t>si     &gt; 50% volume</a:t>
            </a:r>
          </a:p>
          <a:p>
            <a:r>
              <a:rPr lang="fr-FR" b="1" dirty="0"/>
              <a:t>        &gt; 3 mm en 1 an</a:t>
            </a:r>
          </a:p>
          <a:p>
            <a:r>
              <a:rPr lang="fr-FR" strike="sngStrike" dirty="0"/>
              <a:t>   </a:t>
            </a:r>
            <a:r>
              <a:rPr lang="fr-FR" strike="sngStrike" dirty="0" err="1"/>
              <a:t>adp</a:t>
            </a:r>
            <a:endParaRPr lang="fr-FR" strike="sngStrike" dirty="0"/>
          </a:p>
        </p:txBody>
      </p:sp>
      <p:cxnSp>
        <p:nvCxnSpPr>
          <p:cNvPr id="38" name="Connecteur droit avec flèche 37">
            <a:extLst>
              <a:ext uri="{FF2B5EF4-FFF2-40B4-BE49-F238E27FC236}">
                <a16:creationId xmlns:a16="http://schemas.microsoft.com/office/drawing/2014/main" id="{04786179-EC8D-FB4B-9AA2-E9753EB91D87}"/>
              </a:ext>
            </a:extLst>
          </p:cNvPr>
          <p:cNvCxnSpPr/>
          <p:nvPr/>
        </p:nvCxnSpPr>
        <p:spPr>
          <a:xfrm flipV="1">
            <a:off x="2790438" y="5001700"/>
            <a:ext cx="291327" cy="184666"/>
          </a:xfrm>
          <a:prstGeom prst="straightConnector1">
            <a:avLst/>
          </a:prstGeom>
          <a:ln w="317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Connecteur droit 38">
            <a:extLst>
              <a:ext uri="{FF2B5EF4-FFF2-40B4-BE49-F238E27FC236}">
                <a16:creationId xmlns:a16="http://schemas.microsoft.com/office/drawing/2014/main" id="{90FBDA64-33EC-1D48-9135-3308A97EBA1F}"/>
              </a:ext>
            </a:extLst>
          </p:cNvPr>
          <p:cNvCxnSpPr>
            <a:cxnSpLocks/>
          </p:cNvCxnSpPr>
          <p:nvPr/>
        </p:nvCxnSpPr>
        <p:spPr>
          <a:xfrm flipH="1">
            <a:off x="3446197" y="4024041"/>
            <a:ext cx="21132" cy="843569"/>
          </a:xfrm>
          <a:prstGeom prst="line">
            <a:avLst/>
          </a:prstGeom>
          <a:ln w="317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Connecteur droit avec flèche 44">
            <a:extLst>
              <a:ext uri="{FF2B5EF4-FFF2-40B4-BE49-F238E27FC236}">
                <a16:creationId xmlns:a16="http://schemas.microsoft.com/office/drawing/2014/main" id="{2F596857-7D9E-8F4F-8C77-D99BCB0ED52E}"/>
              </a:ext>
            </a:extLst>
          </p:cNvPr>
          <p:cNvCxnSpPr>
            <a:cxnSpLocks/>
          </p:cNvCxnSpPr>
          <p:nvPr/>
        </p:nvCxnSpPr>
        <p:spPr>
          <a:xfrm flipV="1">
            <a:off x="4522200" y="4636527"/>
            <a:ext cx="779226" cy="765469"/>
          </a:xfrm>
          <a:prstGeom prst="straightConnector1">
            <a:avLst/>
          </a:prstGeom>
          <a:ln w="317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Connecteur droit 41">
            <a:extLst>
              <a:ext uri="{FF2B5EF4-FFF2-40B4-BE49-F238E27FC236}">
                <a16:creationId xmlns:a16="http://schemas.microsoft.com/office/drawing/2014/main" id="{7F8CEA4A-C614-D24E-BC5D-C8E28736CB72}"/>
              </a:ext>
            </a:extLst>
          </p:cNvPr>
          <p:cNvCxnSpPr>
            <a:cxnSpLocks/>
          </p:cNvCxnSpPr>
          <p:nvPr/>
        </p:nvCxnSpPr>
        <p:spPr>
          <a:xfrm flipV="1">
            <a:off x="8922925" y="2379932"/>
            <a:ext cx="0" cy="855218"/>
          </a:xfrm>
          <a:prstGeom prst="line">
            <a:avLst/>
          </a:prstGeom>
          <a:ln w="317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ZoneTexte 46">
            <a:extLst>
              <a:ext uri="{FF2B5EF4-FFF2-40B4-BE49-F238E27FC236}">
                <a16:creationId xmlns:a16="http://schemas.microsoft.com/office/drawing/2014/main" id="{25E3FB4A-4939-F243-A46E-DAC8AFB403A6}"/>
              </a:ext>
            </a:extLst>
          </p:cNvPr>
          <p:cNvSpPr txBox="1"/>
          <p:nvPr/>
        </p:nvSpPr>
        <p:spPr>
          <a:xfrm>
            <a:off x="9717979" y="6362941"/>
            <a:ext cx="1284967" cy="369332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r>
              <a:rPr lang="fr-FR" dirty="0" err="1"/>
              <a:t>IRAthérapie</a:t>
            </a:r>
            <a:endParaRPr lang="fr-FR" dirty="0"/>
          </a:p>
        </p:txBody>
      </p:sp>
      <p:cxnSp>
        <p:nvCxnSpPr>
          <p:cNvPr id="48" name="Connecteur droit 47">
            <a:extLst>
              <a:ext uri="{FF2B5EF4-FFF2-40B4-BE49-F238E27FC236}">
                <a16:creationId xmlns:a16="http://schemas.microsoft.com/office/drawing/2014/main" id="{5ECF39F4-5E22-814D-B9AE-ACACC438FEBB}"/>
              </a:ext>
            </a:extLst>
          </p:cNvPr>
          <p:cNvCxnSpPr>
            <a:cxnSpLocks/>
          </p:cNvCxnSpPr>
          <p:nvPr/>
        </p:nvCxnSpPr>
        <p:spPr>
          <a:xfrm>
            <a:off x="11440334" y="4282811"/>
            <a:ext cx="0" cy="2264796"/>
          </a:xfrm>
          <a:prstGeom prst="line">
            <a:avLst/>
          </a:prstGeom>
          <a:ln w="63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Connecteur droit 48">
            <a:extLst>
              <a:ext uri="{FF2B5EF4-FFF2-40B4-BE49-F238E27FC236}">
                <a16:creationId xmlns:a16="http://schemas.microsoft.com/office/drawing/2014/main" id="{431ADC8B-BE6A-A145-BCEB-2C61405452EB}"/>
              </a:ext>
            </a:extLst>
          </p:cNvPr>
          <p:cNvCxnSpPr>
            <a:cxnSpLocks/>
          </p:cNvCxnSpPr>
          <p:nvPr/>
        </p:nvCxnSpPr>
        <p:spPr>
          <a:xfrm>
            <a:off x="11008760" y="6553552"/>
            <a:ext cx="431574" cy="0"/>
          </a:xfrm>
          <a:prstGeom prst="line">
            <a:avLst/>
          </a:prstGeom>
          <a:ln w="63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ZoneTexte 49">
            <a:extLst>
              <a:ext uri="{FF2B5EF4-FFF2-40B4-BE49-F238E27FC236}">
                <a16:creationId xmlns:a16="http://schemas.microsoft.com/office/drawing/2014/main" id="{55693279-030C-3D44-8FFB-F2EABBBA4596}"/>
              </a:ext>
            </a:extLst>
          </p:cNvPr>
          <p:cNvSpPr txBox="1"/>
          <p:nvPr/>
        </p:nvSpPr>
        <p:spPr>
          <a:xfrm>
            <a:off x="9395322" y="-13310"/>
            <a:ext cx="2698255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ATCD RTE cou, familial CDT</a:t>
            </a:r>
          </a:p>
          <a:p>
            <a:r>
              <a:rPr lang="fr-FR" dirty="0"/>
              <a:t>PR</a:t>
            </a:r>
          </a:p>
          <a:p>
            <a:r>
              <a:rPr lang="fr-FR" dirty="0"/>
              <a:t>multifocal, ETE</a:t>
            </a:r>
          </a:p>
          <a:p>
            <a:endParaRPr lang="fr-FR" dirty="0"/>
          </a:p>
          <a:p>
            <a:r>
              <a:rPr lang="fr-FR" dirty="0"/>
              <a:t>cN1 </a:t>
            </a:r>
          </a:p>
          <a:p>
            <a:endParaRPr lang="fr-FR" dirty="0"/>
          </a:p>
          <a:p>
            <a:endParaRPr lang="fr-FR" dirty="0"/>
          </a:p>
          <a:p>
            <a:r>
              <a:rPr lang="fr-FR" dirty="0"/>
              <a:t>(+)</a:t>
            </a:r>
          </a:p>
          <a:p>
            <a:endParaRPr lang="fr-FR" dirty="0"/>
          </a:p>
          <a:p>
            <a:r>
              <a:rPr lang="fr-FR" dirty="0"/>
              <a:t> </a:t>
            </a:r>
          </a:p>
        </p:txBody>
      </p:sp>
      <p:sp>
        <p:nvSpPr>
          <p:cNvPr id="51" name="ZoneTexte 50">
            <a:extLst>
              <a:ext uri="{FF2B5EF4-FFF2-40B4-BE49-F238E27FC236}">
                <a16:creationId xmlns:a16="http://schemas.microsoft.com/office/drawing/2014/main" id="{6F5EAC5B-4BBE-BB47-A799-52BB6320B275}"/>
              </a:ext>
            </a:extLst>
          </p:cNvPr>
          <p:cNvSpPr txBox="1"/>
          <p:nvPr/>
        </p:nvSpPr>
        <p:spPr>
          <a:xfrm>
            <a:off x="263065" y="3256414"/>
            <a:ext cx="1684564" cy="646331"/>
          </a:xfrm>
          <a:prstGeom prst="rect">
            <a:avLst/>
          </a:prstGeom>
          <a:noFill/>
          <a:ln w="31750"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r>
              <a:rPr lang="fr-FR" b="1" dirty="0"/>
              <a:t>thermoablation</a:t>
            </a:r>
          </a:p>
          <a:p>
            <a:r>
              <a:rPr lang="fr-FR" b="1" dirty="0" err="1"/>
              <a:t>échoguidée</a:t>
            </a:r>
            <a:endParaRPr lang="fr-FR" b="1" dirty="0"/>
          </a:p>
        </p:txBody>
      </p:sp>
      <p:cxnSp>
        <p:nvCxnSpPr>
          <p:cNvPr id="52" name="Connecteur droit 51">
            <a:extLst>
              <a:ext uri="{FF2B5EF4-FFF2-40B4-BE49-F238E27FC236}">
                <a16:creationId xmlns:a16="http://schemas.microsoft.com/office/drawing/2014/main" id="{209C42EA-0830-0E42-B0CF-E751C2361898}"/>
              </a:ext>
            </a:extLst>
          </p:cNvPr>
          <p:cNvCxnSpPr>
            <a:cxnSpLocks/>
          </p:cNvCxnSpPr>
          <p:nvPr/>
        </p:nvCxnSpPr>
        <p:spPr>
          <a:xfrm flipV="1">
            <a:off x="1947629" y="3475354"/>
            <a:ext cx="583858" cy="11728"/>
          </a:xfrm>
          <a:prstGeom prst="line">
            <a:avLst/>
          </a:prstGeom>
          <a:ln w="317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Accolade fermante 52">
            <a:extLst>
              <a:ext uri="{FF2B5EF4-FFF2-40B4-BE49-F238E27FC236}">
                <a16:creationId xmlns:a16="http://schemas.microsoft.com/office/drawing/2014/main" id="{B8055135-E851-564A-8776-BD308B139CA7}"/>
              </a:ext>
            </a:extLst>
          </p:cNvPr>
          <p:cNvSpPr/>
          <p:nvPr/>
        </p:nvSpPr>
        <p:spPr>
          <a:xfrm rot="5400000">
            <a:off x="9700509" y="469689"/>
            <a:ext cx="226684" cy="3636335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4" name="Rectangle à coins arrondis 53">
            <a:extLst>
              <a:ext uri="{FF2B5EF4-FFF2-40B4-BE49-F238E27FC236}">
                <a16:creationId xmlns:a16="http://schemas.microsoft.com/office/drawing/2014/main" id="{B3BB484E-6230-DF45-9265-2E4B40721F06}"/>
              </a:ext>
            </a:extLst>
          </p:cNvPr>
          <p:cNvSpPr/>
          <p:nvPr/>
        </p:nvSpPr>
        <p:spPr>
          <a:xfrm>
            <a:off x="4142666" y="54478"/>
            <a:ext cx="5224066" cy="2086425"/>
          </a:xfrm>
          <a:prstGeom prst="roundRect">
            <a:avLst/>
          </a:prstGeom>
          <a:noFill/>
          <a:ln w="317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5" name="Rectangle à coins arrondis 54">
            <a:extLst>
              <a:ext uri="{FF2B5EF4-FFF2-40B4-BE49-F238E27FC236}">
                <a16:creationId xmlns:a16="http://schemas.microsoft.com/office/drawing/2014/main" id="{BC136F38-43BD-A547-81E4-1BB83706C0DB}"/>
              </a:ext>
            </a:extLst>
          </p:cNvPr>
          <p:cNvSpPr/>
          <p:nvPr/>
        </p:nvSpPr>
        <p:spPr>
          <a:xfrm>
            <a:off x="7713915" y="74774"/>
            <a:ext cx="1631552" cy="2086425"/>
          </a:xfrm>
          <a:prstGeom prst="roundRect">
            <a:avLst/>
          </a:prstGeom>
          <a:noFill/>
          <a:ln w="317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939479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8" grpId="0" animBg="1"/>
      <p:bldP spid="34" grpId="0"/>
      <p:bldP spid="35" grpId="0"/>
      <p:bldP spid="51" grpId="0" animBg="1"/>
      <p:bldP spid="54" grpId="0" animBg="1"/>
      <p:bldP spid="55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>
            <a:extLst>
              <a:ext uri="{FF2B5EF4-FFF2-40B4-BE49-F238E27FC236}">
                <a16:creationId xmlns:a16="http://schemas.microsoft.com/office/drawing/2014/main" id="{EE343993-3099-3142-AD4B-08F957956420}"/>
              </a:ext>
            </a:extLst>
          </p:cNvPr>
          <p:cNvSpPr txBox="1"/>
          <p:nvPr/>
        </p:nvSpPr>
        <p:spPr>
          <a:xfrm>
            <a:off x="3347386" y="1206500"/>
            <a:ext cx="201208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Quelle chirurgie ? </a:t>
            </a:r>
          </a:p>
          <a:p>
            <a:r>
              <a:rPr lang="fr-FR" dirty="0"/>
              <a:t>Le choix dépend du</a:t>
            </a:r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69B7E363-F3B5-4942-8121-D8DBB13632B9}"/>
              </a:ext>
            </a:extLst>
          </p:cNvPr>
          <p:cNvSpPr txBox="1"/>
          <p:nvPr/>
        </p:nvSpPr>
        <p:spPr>
          <a:xfrm>
            <a:off x="5005242" y="3871480"/>
            <a:ext cx="374718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- lobectomie vs thyroïdectomie totale</a:t>
            </a:r>
          </a:p>
          <a:p>
            <a:r>
              <a:rPr lang="fr-FR" b="1" dirty="0"/>
              <a:t>- curage ganglionnaire central ?</a:t>
            </a:r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A6923231-8951-9C43-A11C-D0FDDFE82345}"/>
              </a:ext>
            </a:extLst>
          </p:cNvPr>
          <p:cNvSpPr txBox="1"/>
          <p:nvPr/>
        </p:nvSpPr>
        <p:spPr>
          <a:xfrm>
            <a:off x="5005243" y="2030876"/>
            <a:ext cx="28473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- nécessité d’une </a:t>
            </a:r>
            <a:r>
              <a:rPr lang="fr-FR" dirty="0" err="1"/>
              <a:t>irathérapie</a:t>
            </a:r>
            <a:endParaRPr lang="fr-FR" dirty="0"/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CCAE9E12-7868-2C4B-BC9E-2ADEBA62E048}"/>
              </a:ext>
            </a:extLst>
          </p:cNvPr>
          <p:cNvSpPr txBox="1"/>
          <p:nvPr/>
        </p:nvSpPr>
        <p:spPr>
          <a:xfrm>
            <a:off x="5005243" y="1753877"/>
            <a:ext cx="29359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- niveau de risque de récidive</a:t>
            </a:r>
          </a:p>
        </p:txBody>
      </p:sp>
      <p:sp>
        <p:nvSpPr>
          <p:cNvPr id="6" name="Rectangle à coins arrondis 5">
            <a:extLst>
              <a:ext uri="{FF2B5EF4-FFF2-40B4-BE49-F238E27FC236}">
                <a16:creationId xmlns:a16="http://schemas.microsoft.com/office/drawing/2014/main" id="{77100681-AEA1-7443-84AF-1BAC01C7BADC}"/>
              </a:ext>
            </a:extLst>
          </p:cNvPr>
          <p:cNvSpPr/>
          <p:nvPr/>
        </p:nvSpPr>
        <p:spPr>
          <a:xfrm>
            <a:off x="3208625" y="1106153"/>
            <a:ext cx="5543797" cy="1675769"/>
          </a:xfrm>
          <a:prstGeom prst="roundRect">
            <a:avLst/>
          </a:prstGeom>
          <a:noFill/>
          <a:ln w="317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Rectangle à coins arrondis 6">
            <a:extLst>
              <a:ext uri="{FF2B5EF4-FFF2-40B4-BE49-F238E27FC236}">
                <a16:creationId xmlns:a16="http://schemas.microsoft.com/office/drawing/2014/main" id="{C5C6841B-3FC7-074C-8D99-457EA2E71370}"/>
              </a:ext>
            </a:extLst>
          </p:cNvPr>
          <p:cNvSpPr/>
          <p:nvPr/>
        </p:nvSpPr>
        <p:spPr>
          <a:xfrm>
            <a:off x="3208625" y="3728080"/>
            <a:ext cx="5543797" cy="870542"/>
          </a:xfrm>
          <a:prstGeom prst="roundRect">
            <a:avLst/>
          </a:prstGeom>
          <a:noFill/>
          <a:ln w="317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Flèche vers le bas 7">
            <a:extLst>
              <a:ext uri="{FF2B5EF4-FFF2-40B4-BE49-F238E27FC236}">
                <a16:creationId xmlns:a16="http://schemas.microsoft.com/office/drawing/2014/main" id="{E18DF252-EADC-7B41-8166-8209BA9E2A9F}"/>
              </a:ext>
            </a:extLst>
          </p:cNvPr>
          <p:cNvSpPr/>
          <p:nvPr/>
        </p:nvSpPr>
        <p:spPr>
          <a:xfrm>
            <a:off x="5980523" y="2933700"/>
            <a:ext cx="183703" cy="637953"/>
          </a:xfrm>
          <a:prstGeom prst="down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12E6B594-8A7F-E147-B67F-C79CC8B8EBCA}"/>
              </a:ext>
            </a:extLst>
          </p:cNvPr>
          <p:cNvSpPr txBox="1"/>
          <p:nvPr/>
        </p:nvSpPr>
        <p:spPr>
          <a:xfrm>
            <a:off x="2334754" y="1599989"/>
            <a:ext cx="36740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800" dirty="0"/>
              <a:t>2</a:t>
            </a:r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5F9D1FE2-932C-5D45-B73D-0A71D89394AA}"/>
              </a:ext>
            </a:extLst>
          </p:cNvPr>
          <p:cNvSpPr txBox="1"/>
          <p:nvPr/>
        </p:nvSpPr>
        <p:spPr>
          <a:xfrm>
            <a:off x="2360543" y="5040796"/>
            <a:ext cx="848751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Compromis entre le risque chirurgical / meilleure évaluation du risque de récidive</a:t>
            </a:r>
          </a:p>
          <a:p>
            <a:r>
              <a:rPr lang="fr-FR" dirty="0"/>
              <a:t>-&gt; traitement adjuvant I*: oui/non ?  et ses modalités: activité forte avec ou sans sevrage</a:t>
            </a:r>
          </a:p>
        </p:txBody>
      </p:sp>
    </p:spTree>
    <p:extLst>
      <p:ext uri="{BB962C8B-B14F-4D97-AF65-F5344CB8AC3E}">
        <p14:creationId xmlns:p14="http://schemas.microsoft.com/office/powerpoint/2010/main" val="190640894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2">
            <a:extLst>
              <a:ext uri="{FF2B5EF4-FFF2-40B4-BE49-F238E27FC236}">
                <a16:creationId xmlns:a16="http://schemas.microsoft.com/office/drawing/2014/main" id="{BBFD16DB-CCE1-1B45-BFA1-E852ECD23BD9}"/>
              </a:ext>
            </a:extLst>
          </p:cNvPr>
          <p:cNvSpPr txBox="1"/>
          <p:nvPr/>
        </p:nvSpPr>
        <p:spPr>
          <a:xfrm>
            <a:off x="193356" y="17135"/>
            <a:ext cx="4069897" cy="203132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fr-FR" i="1" dirty="0"/>
              <a:t>Contexte</a:t>
            </a:r>
          </a:p>
          <a:p>
            <a:r>
              <a:rPr lang="fr-FR" i="1" dirty="0"/>
              <a:t>Clinique	</a:t>
            </a:r>
          </a:p>
          <a:p>
            <a:r>
              <a:rPr lang="fr-FR" i="1" dirty="0"/>
              <a:t>Echographie nodule</a:t>
            </a:r>
          </a:p>
          <a:p>
            <a:r>
              <a:rPr lang="fr-FR" i="1" dirty="0"/>
              <a:t>	    </a:t>
            </a:r>
            <a:r>
              <a:rPr lang="fr-FR" sz="1200" dirty="0"/>
              <a:t>Adhérence /protrusion trachée – trajet NLI</a:t>
            </a:r>
            <a:endParaRPr lang="fr-FR" i="1" dirty="0"/>
          </a:p>
          <a:p>
            <a:r>
              <a:rPr lang="fr-FR" i="1" dirty="0"/>
              <a:t>                    ganglion</a:t>
            </a:r>
          </a:p>
          <a:p>
            <a:r>
              <a:rPr lang="fr-FR" i="1" dirty="0"/>
              <a:t>Cytologie</a:t>
            </a:r>
          </a:p>
          <a:p>
            <a:r>
              <a:rPr lang="fr-FR" i="1" dirty="0"/>
              <a:t>Caractère moléculaire  (BRAF, TERT, TP53)</a:t>
            </a:r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9FF6F7F0-750E-7142-8E31-49FEE9DF4985}"/>
              </a:ext>
            </a:extLst>
          </p:cNvPr>
          <p:cNvSpPr txBox="1"/>
          <p:nvPr/>
        </p:nvSpPr>
        <p:spPr>
          <a:xfrm>
            <a:off x="8368084" y="3235576"/>
            <a:ext cx="1013483" cy="369332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r>
              <a:rPr lang="fr-FR" dirty="0"/>
              <a:t>chirurgie</a:t>
            </a:r>
          </a:p>
        </p:txBody>
      </p:sp>
      <p:sp>
        <p:nvSpPr>
          <p:cNvPr id="26" name="ZoneTexte 25">
            <a:extLst>
              <a:ext uri="{FF2B5EF4-FFF2-40B4-BE49-F238E27FC236}">
                <a16:creationId xmlns:a16="http://schemas.microsoft.com/office/drawing/2014/main" id="{43DFBB8F-5F66-B04C-A992-9572F45B5D33}"/>
              </a:ext>
            </a:extLst>
          </p:cNvPr>
          <p:cNvSpPr txBox="1"/>
          <p:nvPr/>
        </p:nvSpPr>
        <p:spPr>
          <a:xfrm>
            <a:off x="8874825" y="3913479"/>
            <a:ext cx="3218752" cy="923330"/>
          </a:xfrm>
          <a:prstGeom prst="rect">
            <a:avLst/>
          </a:prstGeom>
          <a:noFill/>
          <a:ln w="31750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fr-FR" b="1" dirty="0" err="1"/>
              <a:t>Thyroidectomie</a:t>
            </a:r>
            <a:r>
              <a:rPr lang="fr-FR" b="1" dirty="0"/>
              <a:t> totale</a:t>
            </a:r>
          </a:p>
          <a:p>
            <a:r>
              <a:rPr lang="fr-FR" b="1" dirty="0"/>
              <a:t>+ curage MR</a:t>
            </a:r>
          </a:p>
          <a:p>
            <a:r>
              <a:rPr lang="fr-FR" b="1" dirty="0"/>
              <a:t>+- curage JC homolatéral au </a:t>
            </a:r>
            <a:r>
              <a:rPr lang="fr-FR" sz="1500" b="1" dirty="0"/>
              <a:t>MCP</a:t>
            </a:r>
          </a:p>
        </p:txBody>
      </p:sp>
      <p:cxnSp>
        <p:nvCxnSpPr>
          <p:cNvPr id="114" name="Connecteur en angle 113">
            <a:extLst>
              <a:ext uri="{FF2B5EF4-FFF2-40B4-BE49-F238E27FC236}">
                <a16:creationId xmlns:a16="http://schemas.microsoft.com/office/drawing/2014/main" id="{3EC85E22-D16A-EF4F-BC99-BB74CF5AF232}"/>
              </a:ext>
            </a:extLst>
          </p:cNvPr>
          <p:cNvCxnSpPr>
            <a:cxnSpLocks/>
          </p:cNvCxnSpPr>
          <p:nvPr/>
        </p:nvCxnSpPr>
        <p:spPr>
          <a:xfrm rot="5400000">
            <a:off x="9028281" y="2448065"/>
            <a:ext cx="821063" cy="727328"/>
          </a:xfrm>
          <a:prstGeom prst="bentConnector3">
            <a:avLst/>
          </a:prstGeom>
          <a:ln w="63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Connecteur en angle 43">
            <a:extLst>
              <a:ext uri="{FF2B5EF4-FFF2-40B4-BE49-F238E27FC236}">
                <a16:creationId xmlns:a16="http://schemas.microsoft.com/office/drawing/2014/main" id="{AA3F0395-4156-AC4D-8844-FB46F0456B2E}"/>
              </a:ext>
            </a:extLst>
          </p:cNvPr>
          <p:cNvCxnSpPr>
            <a:cxnSpLocks/>
          </p:cNvCxnSpPr>
          <p:nvPr/>
        </p:nvCxnSpPr>
        <p:spPr>
          <a:xfrm rot="16200000" flipH="1">
            <a:off x="10083147" y="2584076"/>
            <a:ext cx="324000" cy="2340000"/>
          </a:xfrm>
          <a:prstGeom prst="bentConnector3">
            <a:avLst/>
          </a:prstGeom>
          <a:ln w="63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Rectangle 1">
            <a:extLst>
              <a:ext uri="{FF2B5EF4-FFF2-40B4-BE49-F238E27FC236}">
                <a16:creationId xmlns:a16="http://schemas.microsoft.com/office/drawing/2014/main" id="{1D73F405-FBD7-1E4D-88F5-2FC40B84BEB5}"/>
              </a:ext>
            </a:extLst>
          </p:cNvPr>
          <p:cNvSpPr/>
          <p:nvPr/>
        </p:nvSpPr>
        <p:spPr>
          <a:xfrm>
            <a:off x="193356" y="1949518"/>
            <a:ext cx="138134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i="1" dirty="0"/>
              <a:t>M à distance</a:t>
            </a:r>
          </a:p>
        </p:txBody>
      </p:sp>
      <p:cxnSp>
        <p:nvCxnSpPr>
          <p:cNvPr id="13" name="Connecteur droit 12">
            <a:extLst>
              <a:ext uri="{FF2B5EF4-FFF2-40B4-BE49-F238E27FC236}">
                <a16:creationId xmlns:a16="http://schemas.microsoft.com/office/drawing/2014/main" id="{E2B84DF2-4F02-F241-B015-3D41D279D437}"/>
              </a:ext>
            </a:extLst>
          </p:cNvPr>
          <p:cNvCxnSpPr>
            <a:cxnSpLocks/>
          </p:cNvCxnSpPr>
          <p:nvPr/>
        </p:nvCxnSpPr>
        <p:spPr>
          <a:xfrm flipH="1">
            <a:off x="11440334" y="4836809"/>
            <a:ext cx="14408" cy="1710798"/>
          </a:xfrm>
          <a:prstGeom prst="line">
            <a:avLst/>
          </a:prstGeom>
          <a:ln w="63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Connecteur droit 16">
            <a:extLst>
              <a:ext uri="{FF2B5EF4-FFF2-40B4-BE49-F238E27FC236}">
                <a16:creationId xmlns:a16="http://schemas.microsoft.com/office/drawing/2014/main" id="{901EC73E-DB3E-0049-9D8E-34C27EDE6907}"/>
              </a:ext>
            </a:extLst>
          </p:cNvPr>
          <p:cNvCxnSpPr>
            <a:cxnSpLocks/>
          </p:cNvCxnSpPr>
          <p:nvPr/>
        </p:nvCxnSpPr>
        <p:spPr>
          <a:xfrm>
            <a:off x="11008760" y="6553552"/>
            <a:ext cx="431574" cy="0"/>
          </a:xfrm>
          <a:prstGeom prst="line">
            <a:avLst/>
          </a:prstGeom>
          <a:ln w="63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ZoneTexte 14">
            <a:extLst>
              <a:ext uri="{FF2B5EF4-FFF2-40B4-BE49-F238E27FC236}">
                <a16:creationId xmlns:a16="http://schemas.microsoft.com/office/drawing/2014/main" id="{A3DDD7F9-8A3E-604B-9C19-07A33B819464}"/>
              </a:ext>
            </a:extLst>
          </p:cNvPr>
          <p:cNvSpPr txBox="1"/>
          <p:nvPr/>
        </p:nvSpPr>
        <p:spPr>
          <a:xfrm>
            <a:off x="9717979" y="6362941"/>
            <a:ext cx="1284967" cy="369332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r>
              <a:rPr lang="fr-FR" dirty="0" err="1"/>
              <a:t>IRAthérapie</a:t>
            </a:r>
            <a:endParaRPr lang="fr-FR" dirty="0"/>
          </a:p>
        </p:txBody>
      </p:sp>
      <p:sp>
        <p:nvSpPr>
          <p:cNvPr id="48" name="ZoneTexte 47">
            <a:extLst>
              <a:ext uri="{FF2B5EF4-FFF2-40B4-BE49-F238E27FC236}">
                <a16:creationId xmlns:a16="http://schemas.microsoft.com/office/drawing/2014/main" id="{223D57CB-E5F4-BA45-9691-9883F61DF680}"/>
              </a:ext>
            </a:extLst>
          </p:cNvPr>
          <p:cNvSpPr txBox="1"/>
          <p:nvPr/>
        </p:nvSpPr>
        <p:spPr>
          <a:xfrm>
            <a:off x="9395322" y="-13310"/>
            <a:ext cx="2796678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/>
              <a:t>ATCD RTE cou, familial CDT</a:t>
            </a:r>
          </a:p>
          <a:p>
            <a:r>
              <a:rPr lang="fr-FR" b="1" dirty="0"/>
              <a:t>PR, </a:t>
            </a:r>
            <a:r>
              <a:rPr lang="fr-FR" b="1" dirty="0" err="1"/>
              <a:t>adp</a:t>
            </a:r>
            <a:r>
              <a:rPr lang="fr-FR" b="1" dirty="0"/>
              <a:t> </a:t>
            </a:r>
            <a:r>
              <a:rPr lang="fr-FR" b="1" dirty="0" err="1"/>
              <a:t>prévalente</a:t>
            </a:r>
            <a:endParaRPr lang="fr-FR" b="1" dirty="0"/>
          </a:p>
          <a:p>
            <a:r>
              <a:rPr lang="fr-FR" b="1" dirty="0"/>
              <a:t>multifocal, ETE</a:t>
            </a:r>
          </a:p>
          <a:p>
            <a:endParaRPr lang="fr-FR" b="1" dirty="0"/>
          </a:p>
          <a:p>
            <a:r>
              <a:rPr lang="fr-FR" b="1" dirty="0"/>
              <a:t>cN1 </a:t>
            </a:r>
          </a:p>
          <a:p>
            <a:endParaRPr lang="fr-FR" dirty="0"/>
          </a:p>
          <a:p>
            <a:endParaRPr lang="fr-FR" dirty="0"/>
          </a:p>
          <a:p>
            <a:r>
              <a:rPr lang="fr-FR" dirty="0"/>
              <a:t>(+)</a:t>
            </a:r>
          </a:p>
          <a:p>
            <a:endParaRPr lang="fr-FR" dirty="0"/>
          </a:p>
          <a:p>
            <a:r>
              <a:rPr lang="fr-FR" dirty="0"/>
              <a:t> </a:t>
            </a:r>
          </a:p>
        </p:txBody>
      </p:sp>
      <p:sp>
        <p:nvSpPr>
          <p:cNvPr id="30" name="Rectangle à coins arrondis 29">
            <a:extLst>
              <a:ext uri="{FF2B5EF4-FFF2-40B4-BE49-F238E27FC236}">
                <a16:creationId xmlns:a16="http://schemas.microsoft.com/office/drawing/2014/main" id="{F56EA798-D9CC-3C4F-AE5C-6C81BB97EF08}"/>
              </a:ext>
            </a:extLst>
          </p:cNvPr>
          <p:cNvSpPr/>
          <p:nvPr/>
        </p:nvSpPr>
        <p:spPr>
          <a:xfrm>
            <a:off x="9293916" y="17134"/>
            <a:ext cx="2862470" cy="2297709"/>
          </a:xfrm>
          <a:prstGeom prst="roundRect">
            <a:avLst/>
          </a:prstGeom>
          <a:noFill/>
          <a:ln w="317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1" name="ZoneTexte 30">
            <a:extLst>
              <a:ext uri="{FF2B5EF4-FFF2-40B4-BE49-F238E27FC236}">
                <a16:creationId xmlns:a16="http://schemas.microsoft.com/office/drawing/2014/main" id="{ACC66CC8-A040-4A42-A34B-2BCA21F64B80}"/>
              </a:ext>
            </a:extLst>
          </p:cNvPr>
          <p:cNvSpPr txBox="1"/>
          <p:nvPr/>
        </p:nvSpPr>
        <p:spPr>
          <a:xfrm>
            <a:off x="2531487" y="3261472"/>
            <a:ext cx="1989584" cy="369332"/>
          </a:xfrm>
          <a:prstGeom prst="rect">
            <a:avLst/>
          </a:prstGeom>
          <a:noFill/>
          <a:ln w="31750"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r>
              <a:rPr lang="fr-FR" b="1" dirty="0"/>
              <a:t>surveillance armée</a:t>
            </a:r>
          </a:p>
        </p:txBody>
      </p:sp>
      <p:sp>
        <p:nvSpPr>
          <p:cNvPr id="32" name="ZoneTexte 31">
            <a:extLst>
              <a:ext uri="{FF2B5EF4-FFF2-40B4-BE49-F238E27FC236}">
                <a16:creationId xmlns:a16="http://schemas.microsoft.com/office/drawing/2014/main" id="{872A218B-69CD-B64E-B4F8-D25810965435}"/>
              </a:ext>
            </a:extLst>
          </p:cNvPr>
          <p:cNvSpPr txBox="1"/>
          <p:nvPr/>
        </p:nvSpPr>
        <p:spPr>
          <a:xfrm>
            <a:off x="3083863" y="4969107"/>
            <a:ext cx="545342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fr-FR" b="1" dirty="0"/>
          </a:p>
          <a:p>
            <a:endParaRPr lang="fr-FR" b="1" dirty="0"/>
          </a:p>
          <a:p>
            <a:r>
              <a:rPr lang="fr-FR" b="1" dirty="0" err="1"/>
              <a:t>adp</a:t>
            </a:r>
            <a:endParaRPr lang="fr-FR" b="1" dirty="0"/>
          </a:p>
        </p:txBody>
      </p:sp>
      <p:cxnSp>
        <p:nvCxnSpPr>
          <p:cNvPr id="36" name="Connecteur droit 35">
            <a:extLst>
              <a:ext uri="{FF2B5EF4-FFF2-40B4-BE49-F238E27FC236}">
                <a16:creationId xmlns:a16="http://schemas.microsoft.com/office/drawing/2014/main" id="{3B70B0EC-8979-6443-BF56-9D0654681588}"/>
              </a:ext>
            </a:extLst>
          </p:cNvPr>
          <p:cNvCxnSpPr>
            <a:cxnSpLocks/>
          </p:cNvCxnSpPr>
          <p:nvPr/>
        </p:nvCxnSpPr>
        <p:spPr>
          <a:xfrm>
            <a:off x="3446197" y="3611754"/>
            <a:ext cx="0" cy="1941574"/>
          </a:xfrm>
          <a:prstGeom prst="line">
            <a:avLst/>
          </a:prstGeom>
          <a:ln w="317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Connecteur droit avec flèche 40">
            <a:extLst>
              <a:ext uri="{FF2B5EF4-FFF2-40B4-BE49-F238E27FC236}">
                <a16:creationId xmlns:a16="http://schemas.microsoft.com/office/drawing/2014/main" id="{4CF48217-76C0-A449-81F0-06BDE8136697}"/>
              </a:ext>
            </a:extLst>
          </p:cNvPr>
          <p:cNvCxnSpPr>
            <a:cxnSpLocks/>
          </p:cNvCxnSpPr>
          <p:nvPr/>
        </p:nvCxnSpPr>
        <p:spPr>
          <a:xfrm flipV="1">
            <a:off x="4523756" y="4282811"/>
            <a:ext cx="4248000" cy="1440072"/>
          </a:xfrm>
          <a:prstGeom prst="straightConnector1">
            <a:avLst/>
          </a:prstGeom>
          <a:ln w="317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Connecteur droit 42">
            <a:extLst>
              <a:ext uri="{FF2B5EF4-FFF2-40B4-BE49-F238E27FC236}">
                <a16:creationId xmlns:a16="http://schemas.microsoft.com/office/drawing/2014/main" id="{72250517-86DD-B849-8771-4CAC646FB197}"/>
              </a:ext>
            </a:extLst>
          </p:cNvPr>
          <p:cNvCxnSpPr>
            <a:cxnSpLocks/>
          </p:cNvCxnSpPr>
          <p:nvPr/>
        </p:nvCxnSpPr>
        <p:spPr>
          <a:xfrm>
            <a:off x="3867150" y="5727826"/>
            <a:ext cx="664245" cy="0"/>
          </a:xfrm>
          <a:prstGeom prst="line">
            <a:avLst/>
          </a:prstGeom>
          <a:ln w="317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Rectangle à coins arrondis 49">
            <a:extLst>
              <a:ext uri="{FF2B5EF4-FFF2-40B4-BE49-F238E27FC236}">
                <a16:creationId xmlns:a16="http://schemas.microsoft.com/office/drawing/2014/main" id="{A58E58FD-F8AA-4742-B1C4-636076EA67E2}"/>
              </a:ext>
            </a:extLst>
          </p:cNvPr>
          <p:cNvSpPr/>
          <p:nvPr/>
        </p:nvSpPr>
        <p:spPr>
          <a:xfrm>
            <a:off x="2933700" y="5553329"/>
            <a:ext cx="933450" cy="339108"/>
          </a:xfrm>
          <a:prstGeom prst="roundRect">
            <a:avLst/>
          </a:prstGeom>
          <a:noFill/>
          <a:ln w="317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582345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 animBg="1"/>
      <p:bldP spid="32" grpId="0"/>
      <p:bldP spid="50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2">
            <a:extLst>
              <a:ext uri="{FF2B5EF4-FFF2-40B4-BE49-F238E27FC236}">
                <a16:creationId xmlns:a16="http://schemas.microsoft.com/office/drawing/2014/main" id="{BBFD16DB-CCE1-1B45-BFA1-E852ECD23BD9}"/>
              </a:ext>
            </a:extLst>
          </p:cNvPr>
          <p:cNvSpPr txBox="1"/>
          <p:nvPr/>
        </p:nvSpPr>
        <p:spPr>
          <a:xfrm>
            <a:off x="193356" y="17135"/>
            <a:ext cx="4069897" cy="203132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fr-FR" i="1" dirty="0"/>
              <a:t>Contexte</a:t>
            </a:r>
          </a:p>
          <a:p>
            <a:r>
              <a:rPr lang="fr-FR" i="1" dirty="0"/>
              <a:t>Clinique	</a:t>
            </a:r>
          </a:p>
          <a:p>
            <a:r>
              <a:rPr lang="fr-FR" i="1" dirty="0"/>
              <a:t>Echographie nodule</a:t>
            </a:r>
          </a:p>
          <a:p>
            <a:r>
              <a:rPr lang="fr-FR" i="1" dirty="0"/>
              <a:t>	    </a:t>
            </a:r>
            <a:r>
              <a:rPr lang="fr-FR" sz="1200" dirty="0"/>
              <a:t>Adhérence /protrusion trachée – trajet NLI</a:t>
            </a:r>
            <a:endParaRPr lang="fr-FR" i="1" dirty="0"/>
          </a:p>
          <a:p>
            <a:r>
              <a:rPr lang="fr-FR" i="1" dirty="0"/>
              <a:t>                    ganglion</a:t>
            </a:r>
          </a:p>
          <a:p>
            <a:r>
              <a:rPr lang="fr-FR" i="1" dirty="0"/>
              <a:t>Cytologie</a:t>
            </a:r>
          </a:p>
          <a:p>
            <a:r>
              <a:rPr lang="fr-FR" i="1" dirty="0"/>
              <a:t>Caractère moléculaire  (BRAF, TERT, TP53)</a:t>
            </a:r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6B74C654-AF5B-1445-9F83-3E1F668E54B6}"/>
              </a:ext>
            </a:extLst>
          </p:cNvPr>
          <p:cNvSpPr txBox="1"/>
          <p:nvPr/>
        </p:nvSpPr>
        <p:spPr>
          <a:xfrm>
            <a:off x="4192721" y="23394"/>
            <a:ext cx="1057534" cy="20313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&gt; 40 ans</a:t>
            </a:r>
          </a:p>
          <a:p>
            <a:endParaRPr lang="fr-FR" dirty="0"/>
          </a:p>
          <a:p>
            <a:r>
              <a:rPr lang="fr-FR" dirty="0"/>
              <a:t>unique</a:t>
            </a:r>
          </a:p>
          <a:p>
            <a:r>
              <a:rPr lang="fr-FR" dirty="0"/>
              <a:t>(-)</a:t>
            </a:r>
          </a:p>
          <a:p>
            <a:r>
              <a:rPr lang="fr-FR" dirty="0"/>
              <a:t>cN0</a:t>
            </a:r>
          </a:p>
          <a:p>
            <a:r>
              <a:rPr lang="fr-FR" dirty="0"/>
              <a:t>favorable</a:t>
            </a:r>
          </a:p>
          <a:p>
            <a:r>
              <a:rPr lang="fr-FR" dirty="0"/>
              <a:t>(-)</a:t>
            </a:r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2F44670C-12AD-704E-9735-888ABAC5E474}"/>
              </a:ext>
            </a:extLst>
          </p:cNvPr>
          <p:cNvSpPr txBox="1"/>
          <p:nvPr/>
        </p:nvSpPr>
        <p:spPr>
          <a:xfrm>
            <a:off x="263065" y="3256414"/>
            <a:ext cx="1652504" cy="646331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r>
              <a:rPr lang="fr-FR" dirty="0"/>
              <a:t>thermoablation</a:t>
            </a:r>
          </a:p>
          <a:p>
            <a:r>
              <a:rPr lang="fr-FR" dirty="0" err="1"/>
              <a:t>échoguidée</a:t>
            </a:r>
            <a:endParaRPr lang="fr-FR" dirty="0"/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4FF89DB7-EA3E-914C-AC0A-28BB31AB5A88}"/>
              </a:ext>
            </a:extLst>
          </p:cNvPr>
          <p:cNvSpPr txBox="1"/>
          <p:nvPr/>
        </p:nvSpPr>
        <p:spPr>
          <a:xfrm>
            <a:off x="2531487" y="3261472"/>
            <a:ext cx="1959062" cy="369332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r>
              <a:rPr lang="fr-FR" dirty="0"/>
              <a:t>surveillance armée</a:t>
            </a:r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9FF6F7F0-750E-7142-8E31-49FEE9DF4985}"/>
              </a:ext>
            </a:extLst>
          </p:cNvPr>
          <p:cNvSpPr txBox="1"/>
          <p:nvPr/>
        </p:nvSpPr>
        <p:spPr>
          <a:xfrm>
            <a:off x="8368084" y="3235576"/>
            <a:ext cx="1013483" cy="369332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r>
              <a:rPr lang="fr-FR" dirty="0"/>
              <a:t>chirurgie</a:t>
            </a:r>
          </a:p>
        </p:txBody>
      </p:sp>
      <p:sp>
        <p:nvSpPr>
          <p:cNvPr id="21" name="ZoneTexte 20">
            <a:extLst>
              <a:ext uri="{FF2B5EF4-FFF2-40B4-BE49-F238E27FC236}">
                <a16:creationId xmlns:a16="http://schemas.microsoft.com/office/drawing/2014/main" id="{EE5D5E2C-3138-864E-B98D-BB313815AF36}"/>
              </a:ext>
            </a:extLst>
          </p:cNvPr>
          <p:cNvSpPr txBox="1"/>
          <p:nvPr/>
        </p:nvSpPr>
        <p:spPr>
          <a:xfrm>
            <a:off x="5392014" y="3914722"/>
            <a:ext cx="3361177" cy="646331"/>
          </a:xfrm>
          <a:prstGeom prst="rect">
            <a:avLst/>
          </a:prstGeom>
          <a:noFill/>
          <a:ln w="31750"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r>
              <a:rPr lang="fr-FR" dirty="0"/>
              <a:t>½ </a:t>
            </a:r>
            <a:r>
              <a:rPr lang="fr-FR" dirty="0" err="1"/>
              <a:t>thyroidectomie</a:t>
            </a:r>
            <a:r>
              <a:rPr lang="fr-FR" dirty="0"/>
              <a:t> ou </a:t>
            </a:r>
            <a:r>
              <a:rPr lang="fr-FR" i="1" dirty="0" err="1"/>
              <a:t>chir</a:t>
            </a:r>
            <a:r>
              <a:rPr lang="fr-FR" i="1" dirty="0"/>
              <a:t> partielle</a:t>
            </a:r>
          </a:p>
          <a:p>
            <a:r>
              <a:rPr lang="fr-FR" b="1" dirty="0"/>
              <a:t>+- curage MR ???</a:t>
            </a:r>
          </a:p>
        </p:txBody>
      </p:sp>
      <p:sp>
        <p:nvSpPr>
          <p:cNvPr id="26" name="ZoneTexte 25">
            <a:extLst>
              <a:ext uri="{FF2B5EF4-FFF2-40B4-BE49-F238E27FC236}">
                <a16:creationId xmlns:a16="http://schemas.microsoft.com/office/drawing/2014/main" id="{43DFBB8F-5F66-B04C-A992-9572F45B5D33}"/>
              </a:ext>
            </a:extLst>
          </p:cNvPr>
          <p:cNvSpPr txBox="1"/>
          <p:nvPr/>
        </p:nvSpPr>
        <p:spPr>
          <a:xfrm>
            <a:off x="8874825" y="3913479"/>
            <a:ext cx="3218752" cy="923330"/>
          </a:xfrm>
          <a:prstGeom prst="rect">
            <a:avLst/>
          </a:prstGeom>
          <a:noFill/>
          <a:ln w="6350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fr-FR" dirty="0" err="1"/>
              <a:t>Thyroidectomie</a:t>
            </a:r>
            <a:r>
              <a:rPr lang="fr-FR" dirty="0"/>
              <a:t> totale</a:t>
            </a:r>
          </a:p>
          <a:p>
            <a:r>
              <a:rPr lang="fr-FR" dirty="0"/>
              <a:t>+ curage MR</a:t>
            </a:r>
          </a:p>
          <a:p>
            <a:r>
              <a:rPr lang="fr-FR" dirty="0"/>
              <a:t>+- curage JC homolatéral au </a:t>
            </a:r>
            <a:r>
              <a:rPr lang="fr-FR" sz="1500" dirty="0"/>
              <a:t>MCP</a:t>
            </a:r>
          </a:p>
        </p:txBody>
      </p:sp>
      <p:sp>
        <p:nvSpPr>
          <p:cNvPr id="59" name="ZoneTexte 58">
            <a:extLst>
              <a:ext uri="{FF2B5EF4-FFF2-40B4-BE49-F238E27FC236}">
                <a16:creationId xmlns:a16="http://schemas.microsoft.com/office/drawing/2014/main" id="{4FC963C6-1574-C046-A91E-1BB4CB91E03F}"/>
              </a:ext>
            </a:extLst>
          </p:cNvPr>
          <p:cNvSpPr txBox="1"/>
          <p:nvPr/>
        </p:nvSpPr>
        <p:spPr>
          <a:xfrm>
            <a:off x="0" y="6508345"/>
            <a:ext cx="448757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i="1" dirty="0"/>
              <a:t>(1) Cellules hautes, variant sclérosant diffus, </a:t>
            </a:r>
            <a:r>
              <a:rPr lang="fr-FR" sz="1400" i="1" dirty="0" err="1"/>
              <a:t>columnar</a:t>
            </a:r>
            <a:r>
              <a:rPr lang="fr-FR" sz="1400" i="1" dirty="0"/>
              <a:t> </a:t>
            </a:r>
            <a:r>
              <a:rPr lang="fr-FR" sz="1400" i="1" dirty="0" err="1"/>
              <a:t>cell</a:t>
            </a:r>
            <a:endParaRPr lang="fr-FR" sz="1400" i="1" dirty="0"/>
          </a:p>
        </p:txBody>
      </p:sp>
      <p:cxnSp>
        <p:nvCxnSpPr>
          <p:cNvPr id="37" name="Connecteur en angle 36">
            <a:extLst>
              <a:ext uri="{FF2B5EF4-FFF2-40B4-BE49-F238E27FC236}">
                <a16:creationId xmlns:a16="http://schemas.microsoft.com/office/drawing/2014/main" id="{B67263E4-F082-F646-BF21-CE2EB38D702A}"/>
              </a:ext>
            </a:extLst>
          </p:cNvPr>
          <p:cNvCxnSpPr>
            <a:cxnSpLocks/>
          </p:cNvCxnSpPr>
          <p:nvPr/>
        </p:nvCxnSpPr>
        <p:spPr>
          <a:xfrm rot="5400000">
            <a:off x="7907191" y="3082283"/>
            <a:ext cx="324000" cy="1368000"/>
          </a:xfrm>
          <a:prstGeom prst="bentConnector3">
            <a:avLst>
              <a:gd name="adj1" fmla="val 5392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ZoneTexte 39">
            <a:extLst>
              <a:ext uri="{FF2B5EF4-FFF2-40B4-BE49-F238E27FC236}">
                <a16:creationId xmlns:a16="http://schemas.microsoft.com/office/drawing/2014/main" id="{238A799D-4A9A-854E-8B8D-E376415DA9BA}"/>
              </a:ext>
            </a:extLst>
          </p:cNvPr>
          <p:cNvSpPr txBox="1"/>
          <p:nvPr/>
        </p:nvSpPr>
        <p:spPr>
          <a:xfrm>
            <a:off x="7819534" y="4164"/>
            <a:ext cx="190444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&lt; 40 ans                  </a:t>
            </a:r>
          </a:p>
          <a:p>
            <a:r>
              <a:rPr lang="fr-FR" dirty="0"/>
              <a:t>PR</a:t>
            </a:r>
          </a:p>
          <a:p>
            <a:r>
              <a:rPr lang="fr-FR" dirty="0"/>
              <a:t>&gt; 5 mm	               </a:t>
            </a:r>
          </a:p>
          <a:p>
            <a:r>
              <a:rPr lang="fr-FR" dirty="0"/>
              <a:t>(+)                           </a:t>
            </a:r>
          </a:p>
          <a:p>
            <a:r>
              <a:rPr lang="fr-FR" dirty="0"/>
              <a:t>cN0</a:t>
            </a:r>
          </a:p>
          <a:p>
            <a:r>
              <a:rPr lang="fr-FR" dirty="0"/>
              <a:t>défavorable (1) </a:t>
            </a:r>
          </a:p>
          <a:p>
            <a:r>
              <a:rPr lang="fr-FR" dirty="0"/>
              <a:t>(+)</a:t>
            </a:r>
          </a:p>
          <a:p>
            <a:r>
              <a:rPr lang="fr-FR" dirty="0"/>
              <a:t>                                  </a:t>
            </a:r>
          </a:p>
        </p:txBody>
      </p:sp>
      <p:cxnSp>
        <p:nvCxnSpPr>
          <p:cNvPr id="112" name="Connecteur en angle 111">
            <a:extLst>
              <a:ext uri="{FF2B5EF4-FFF2-40B4-BE49-F238E27FC236}">
                <a16:creationId xmlns:a16="http://schemas.microsoft.com/office/drawing/2014/main" id="{538ABDE6-9942-AD40-89B2-8B3D1613E204}"/>
              </a:ext>
            </a:extLst>
          </p:cNvPr>
          <p:cNvCxnSpPr>
            <a:cxnSpLocks/>
          </p:cNvCxnSpPr>
          <p:nvPr/>
        </p:nvCxnSpPr>
        <p:spPr>
          <a:xfrm rot="16200000" flipH="1">
            <a:off x="6215756" y="690545"/>
            <a:ext cx="864000" cy="4248000"/>
          </a:xfrm>
          <a:prstGeom prst="bentConnector3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4" name="Connecteur en angle 113">
            <a:extLst>
              <a:ext uri="{FF2B5EF4-FFF2-40B4-BE49-F238E27FC236}">
                <a16:creationId xmlns:a16="http://schemas.microsoft.com/office/drawing/2014/main" id="{3EC85E22-D16A-EF4F-BC99-BB74CF5AF232}"/>
              </a:ext>
            </a:extLst>
          </p:cNvPr>
          <p:cNvCxnSpPr>
            <a:cxnSpLocks/>
          </p:cNvCxnSpPr>
          <p:nvPr/>
        </p:nvCxnSpPr>
        <p:spPr>
          <a:xfrm rot="5400000">
            <a:off x="9028281" y="2448065"/>
            <a:ext cx="821063" cy="727328"/>
          </a:xfrm>
          <a:prstGeom prst="bentConnector3">
            <a:avLst/>
          </a:prstGeom>
          <a:ln w="63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Connecteur en angle 43">
            <a:extLst>
              <a:ext uri="{FF2B5EF4-FFF2-40B4-BE49-F238E27FC236}">
                <a16:creationId xmlns:a16="http://schemas.microsoft.com/office/drawing/2014/main" id="{AA3F0395-4156-AC4D-8844-FB46F0456B2E}"/>
              </a:ext>
            </a:extLst>
          </p:cNvPr>
          <p:cNvCxnSpPr>
            <a:cxnSpLocks/>
          </p:cNvCxnSpPr>
          <p:nvPr/>
        </p:nvCxnSpPr>
        <p:spPr>
          <a:xfrm rot="16200000" flipH="1">
            <a:off x="10083147" y="2584076"/>
            <a:ext cx="324000" cy="2340000"/>
          </a:xfrm>
          <a:prstGeom prst="bentConnector3">
            <a:avLst/>
          </a:prstGeom>
          <a:ln w="63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Rectangle 1">
            <a:extLst>
              <a:ext uri="{FF2B5EF4-FFF2-40B4-BE49-F238E27FC236}">
                <a16:creationId xmlns:a16="http://schemas.microsoft.com/office/drawing/2014/main" id="{1D73F405-FBD7-1E4D-88F5-2FC40B84BEB5}"/>
              </a:ext>
            </a:extLst>
          </p:cNvPr>
          <p:cNvSpPr/>
          <p:nvPr/>
        </p:nvSpPr>
        <p:spPr>
          <a:xfrm>
            <a:off x="193356" y="1949518"/>
            <a:ext cx="138134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i="1" dirty="0"/>
              <a:t>M à distance</a:t>
            </a:r>
          </a:p>
        </p:txBody>
      </p:sp>
      <p:cxnSp>
        <p:nvCxnSpPr>
          <p:cNvPr id="13" name="Connecteur droit 12">
            <a:extLst>
              <a:ext uri="{FF2B5EF4-FFF2-40B4-BE49-F238E27FC236}">
                <a16:creationId xmlns:a16="http://schemas.microsoft.com/office/drawing/2014/main" id="{E2B84DF2-4F02-F241-B015-3D41D279D437}"/>
              </a:ext>
            </a:extLst>
          </p:cNvPr>
          <p:cNvCxnSpPr>
            <a:cxnSpLocks/>
          </p:cNvCxnSpPr>
          <p:nvPr/>
        </p:nvCxnSpPr>
        <p:spPr>
          <a:xfrm flipH="1">
            <a:off x="11440334" y="4836809"/>
            <a:ext cx="14408" cy="1710798"/>
          </a:xfrm>
          <a:prstGeom prst="line">
            <a:avLst/>
          </a:prstGeom>
          <a:ln w="63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Connecteur droit 16">
            <a:extLst>
              <a:ext uri="{FF2B5EF4-FFF2-40B4-BE49-F238E27FC236}">
                <a16:creationId xmlns:a16="http://schemas.microsoft.com/office/drawing/2014/main" id="{901EC73E-DB3E-0049-9D8E-34C27EDE6907}"/>
              </a:ext>
            </a:extLst>
          </p:cNvPr>
          <p:cNvCxnSpPr>
            <a:cxnSpLocks/>
          </p:cNvCxnSpPr>
          <p:nvPr/>
        </p:nvCxnSpPr>
        <p:spPr>
          <a:xfrm>
            <a:off x="11008760" y="6553552"/>
            <a:ext cx="431574" cy="0"/>
          </a:xfrm>
          <a:prstGeom prst="line">
            <a:avLst/>
          </a:prstGeom>
          <a:ln w="63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ZoneTexte 33">
            <a:extLst>
              <a:ext uri="{FF2B5EF4-FFF2-40B4-BE49-F238E27FC236}">
                <a16:creationId xmlns:a16="http://schemas.microsoft.com/office/drawing/2014/main" id="{024A64C7-5BD4-FC46-B538-83D66E6112C6}"/>
              </a:ext>
            </a:extLst>
          </p:cNvPr>
          <p:cNvSpPr txBox="1"/>
          <p:nvPr/>
        </p:nvSpPr>
        <p:spPr>
          <a:xfrm>
            <a:off x="2423537" y="3654709"/>
            <a:ext cx="19945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i="1" dirty="0"/>
              <a:t>Écho / 6 mois 2 ans</a:t>
            </a:r>
          </a:p>
        </p:txBody>
      </p:sp>
      <p:sp>
        <p:nvSpPr>
          <p:cNvPr id="35" name="ZoneTexte 34">
            <a:extLst>
              <a:ext uri="{FF2B5EF4-FFF2-40B4-BE49-F238E27FC236}">
                <a16:creationId xmlns:a16="http://schemas.microsoft.com/office/drawing/2014/main" id="{88E07D68-38F1-1A40-A8BC-A59008CEE1CD}"/>
              </a:ext>
            </a:extLst>
          </p:cNvPr>
          <p:cNvSpPr txBox="1"/>
          <p:nvPr/>
        </p:nvSpPr>
        <p:spPr>
          <a:xfrm>
            <a:off x="2531487" y="4960054"/>
            <a:ext cx="2060179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si    &gt; 50% volume</a:t>
            </a:r>
          </a:p>
          <a:p>
            <a:r>
              <a:rPr lang="fr-FR" dirty="0"/>
              <a:t>       &gt; 3 mm en 1 an</a:t>
            </a:r>
          </a:p>
          <a:p>
            <a:r>
              <a:rPr lang="fr-FR" dirty="0"/>
              <a:t>   </a:t>
            </a:r>
            <a:r>
              <a:rPr lang="fr-FR" dirty="0" err="1"/>
              <a:t>adp</a:t>
            </a:r>
            <a:endParaRPr lang="fr-FR" dirty="0"/>
          </a:p>
        </p:txBody>
      </p:sp>
      <p:cxnSp>
        <p:nvCxnSpPr>
          <p:cNvPr id="38" name="Connecteur droit avec flèche 37">
            <a:extLst>
              <a:ext uri="{FF2B5EF4-FFF2-40B4-BE49-F238E27FC236}">
                <a16:creationId xmlns:a16="http://schemas.microsoft.com/office/drawing/2014/main" id="{04786179-EC8D-FB4B-9AA2-E9753EB91D87}"/>
              </a:ext>
            </a:extLst>
          </p:cNvPr>
          <p:cNvCxnSpPr/>
          <p:nvPr/>
        </p:nvCxnSpPr>
        <p:spPr>
          <a:xfrm flipV="1">
            <a:off x="2790438" y="5001700"/>
            <a:ext cx="291327" cy="18466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Connecteur droit 38">
            <a:extLst>
              <a:ext uri="{FF2B5EF4-FFF2-40B4-BE49-F238E27FC236}">
                <a16:creationId xmlns:a16="http://schemas.microsoft.com/office/drawing/2014/main" id="{90FBDA64-33EC-1D48-9135-3308A97EBA1F}"/>
              </a:ext>
            </a:extLst>
          </p:cNvPr>
          <p:cNvCxnSpPr>
            <a:cxnSpLocks/>
          </p:cNvCxnSpPr>
          <p:nvPr/>
        </p:nvCxnSpPr>
        <p:spPr>
          <a:xfrm flipH="1">
            <a:off x="3446197" y="4024041"/>
            <a:ext cx="21132" cy="843569"/>
          </a:xfrm>
          <a:prstGeom prst="line">
            <a:avLst/>
          </a:prstGeom>
          <a:ln w="63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Connecteur droit avec flèche 44">
            <a:extLst>
              <a:ext uri="{FF2B5EF4-FFF2-40B4-BE49-F238E27FC236}">
                <a16:creationId xmlns:a16="http://schemas.microsoft.com/office/drawing/2014/main" id="{2F596857-7D9E-8F4F-8C77-D99BCB0ED52E}"/>
              </a:ext>
            </a:extLst>
          </p:cNvPr>
          <p:cNvCxnSpPr>
            <a:cxnSpLocks/>
          </p:cNvCxnSpPr>
          <p:nvPr/>
        </p:nvCxnSpPr>
        <p:spPr>
          <a:xfrm>
            <a:off x="4685005" y="3503703"/>
            <a:ext cx="3530857" cy="1181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ZoneTexte 14">
            <a:extLst>
              <a:ext uri="{FF2B5EF4-FFF2-40B4-BE49-F238E27FC236}">
                <a16:creationId xmlns:a16="http://schemas.microsoft.com/office/drawing/2014/main" id="{A3DDD7F9-8A3E-604B-9C19-07A33B819464}"/>
              </a:ext>
            </a:extLst>
          </p:cNvPr>
          <p:cNvSpPr txBox="1"/>
          <p:nvPr/>
        </p:nvSpPr>
        <p:spPr>
          <a:xfrm>
            <a:off x="9717979" y="6362941"/>
            <a:ext cx="1284967" cy="369332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r>
              <a:rPr lang="fr-FR" dirty="0" err="1"/>
              <a:t>IRAthérapie</a:t>
            </a:r>
            <a:endParaRPr lang="fr-FR" dirty="0"/>
          </a:p>
        </p:txBody>
      </p:sp>
      <p:cxnSp>
        <p:nvCxnSpPr>
          <p:cNvPr id="42" name="Connecteur droit 41">
            <a:extLst>
              <a:ext uri="{FF2B5EF4-FFF2-40B4-BE49-F238E27FC236}">
                <a16:creationId xmlns:a16="http://schemas.microsoft.com/office/drawing/2014/main" id="{7F8CEA4A-C614-D24E-BC5D-C8E28736CB72}"/>
              </a:ext>
            </a:extLst>
          </p:cNvPr>
          <p:cNvCxnSpPr>
            <a:cxnSpLocks/>
          </p:cNvCxnSpPr>
          <p:nvPr/>
        </p:nvCxnSpPr>
        <p:spPr>
          <a:xfrm flipV="1">
            <a:off x="8922925" y="2387945"/>
            <a:ext cx="0" cy="855218"/>
          </a:xfrm>
          <a:prstGeom prst="line">
            <a:avLst/>
          </a:prstGeom>
          <a:ln w="63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Connecteur droit 46">
            <a:extLst>
              <a:ext uri="{FF2B5EF4-FFF2-40B4-BE49-F238E27FC236}">
                <a16:creationId xmlns:a16="http://schemas.microsoft.com/office/drawing/2014/main" id="{0ED4C57E-EE29-494C-877D-A911F5F1392E}"/>
              </a:ext>
            </a:extLst>
          </p:cNvPr>
          <p:cNvCxnSpPr>
            <a:cxnSpLocks/>
          </p:cNvCxnSpPr>
          <p:nvPr/>
        </p:nvCxnSpPr>
        <p:spPr>
          <a:xfrm>
            <a:off x="4682641" y="3515518"/>
            <a:ext cx="16918" cy="1849741"/>
          </a:xfrm>
          <a:prstGeom prst="line">
            <a:avLst/>
          </a:prstGeom>
          <a:ln w="63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Accolade fermante 15">
            <a:extLst>
              <a:ext uri="{FF2B5EF4-FFF2-40B4-BE49-F238E27FC236}">
                <a16:creationId xmlns:a16="http://schemas.microsoft.com/office/drawing/2014/main" id="{EC5F3C13-0F8A-6B45-A37D-23E810C0FBA3}"/>
              </a:ext>
            </a:extLst>
          </p:cNvPr>
          <p:cNvSpPr/>
          <p:nvPr/>
        </p:nvSpPr>
        <p:spPr>
          <a:xfrm>
            <a:off x="4467231" y="5113258"/>
            <a:ext cx="155448" cy="914400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8" name="ZoneTexte 47">
            <a:extLst>
              <a:ext uri="{FF2B5EF4-FFF2-40B4-BE49-F238E27FC236}">
                <a16:creationId xmlns:a16="http://schemas.microsoft.com/office/drawing/2014/main" id="{223D57CB-E5F4-BA45-9691-9883F61DF680}"/>
              </a:ext>
            </a:extLst>
          </p:cNvPr>
          <p:cNvSpPr txBox="1"/>
          <p:nvPr/>
        </p:nvSpPr>
        <p:spPr>
          <a:xfrm>
            <a:off x="9395322" y="-13310"/>
            <a:ext cx="2698255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ATCD RTE cou, familial CDT</a:t>
            </a:r>
          </a:p>
          <a:p>
            <a:r>
              <a:rPr lang="fr-FR" dirty="0"/>
              <a:t>PR, </a:t>
            </a:r>
            <a:r>
              <a:rPr lang="fr-FR" dirty="0" err="1"/>
              <a:t>adp</a:t>
            </a:r>
            <a:r>
              <a:rPr lang="fr-FR" dirty="0"/>
              <a:t> </a:t>
            </a:r>
            <a:r>
              <a:rPr lang="fr-FR" dirty="0" err="1"/>
              <a:t>prévalente</a:t>
            </a:r>
            <a:endParaRPr lang="fr-FR" dirty="0"/>
          </a:p>
          <a:p>
            <a:r>
              <a:rPr lang="fr-FR" dirty="0"/>
              <a:t>multifocal, ETE</a:t>
            </a:r>
          </a:p>
          <a:p>
            <a:r>
              <a:rPr lang="fr-FR" dirty="0"/>
              <a:t>cN1 </a:t>
            </a:r>
          </a:p>
          <a:p>
            <a:endParaRPr lang="fr-FR" dirty="0"/>
          </a:p>
          <a:p>
            <a:endParaRPr lang="fr-FR" dirty="0"/>
          </a:p>
          <a:p>
            <a:r>
              <a:rPr lang="fr-FR" dirty="0"/>
              <a:t>                            </a:t>
            </a:r>
          </a:p>
          <a:p>
            <a:r>
              <a:rPr lang="fr-FR" dirty="0"/>
              <a:t>(+)</a:t>
            </a:r>
          </a:p>
          <a:p>
            <a:endParaRPr lang="fr-FR" dirty="0"/>
          </a:p>
          <a:p>
            <a:r>
              <a:rPr lang="fr-FR" dirty="0"/>
              <a:t> </a:t>
            </a:r>
          </a:p>
        </p:txBody>
      </p:sp>
      <p:cxnSp>
        <p:nvCxnSpPr>
          <p:cNvPr id="6" name="Connecteur droit 5">
            <a:extLst>
              <a:ext uri="{FF2B5EF4-FFF2-40B4-BE49-F238E27FC236}">
                <a16:creationId xmlns:a16="http://schemas.microsoft.com/office/drawing/2014/main" id="{341E110D-01E7-2242-A0CD-CEDFDC174197}"/>
              </a:ext>
            </a:extLst>
          </p:cNvPr>
          <p:cNvCxnSpPr>
            <a:cxnSpLocks/>
            <a:endCxn id="8" idx="1"/>
          </p:cNvCxnSpPr>
          <p:nvPr/>
        </p:nvCxnSpPr>
        <p:spPr>
          <a:xfrm>
            <a:off x="1915569" y="3446138"/>
            <a:ext cx="61591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Accolade fermante 48">
            <a:extLst>
              <a:ext uri="{FF2B5EF4-FFF2-40B4-BE49-F238E27FC236}">
                <a16:creationId xmlns:a16="http://schemas.microsoft.com/office/drawing/2014/main" id="{353169F2-696F-7444-B7EF-DBA2AAC1B652}"/>
              </a:ext>
            </a:extLst>
          </p:cNvPr>
          <p:cNvSpPr/>
          <p:nvPr/>
        </p:nvSpPr>
        <p:spPr>
          <a:xfrm rot="5400000">
            <a:off x="9700509" y="469689"/>
            <a:ext cx="226684" cy="3636335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0" name="Rectangle à coins arrondis 29">
            <a:extLst>
              <a:ext uri="{FF2B5EF4-FFF2-40B4-BE49-F238E27FC236}">
                <a16:creationId xmlns:a16="http://schemas.microsoft.com/office/drawing/2014/main" id="{F8298017-957A-4E4F-993B-9BB4C125EF2D}"/>
              </a:ext>
            </a:extLst>
          </p:cNvPr>
          <p:cNvSpPr/>
          <p:nvPr/>
        </p:nvSpPr>
        <p:spPr>
          <a:xfrm>
            <a:off x="4074279" y="51232"/>
            <a:ext cx="5307288" cy="2297709"/>
          </a:xfrm>
          <a:prstGeom prst="roundRect">
            <a:avLst/>
          </a:prstGeom>
          <a:noFill/>
          <a:ln w="317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1" name="Rectangle à coins arrondis 30">
            <a:extLst>
              <a:ext uri="{FF2B5EF4-FFF2-40B4-BE49-F238E27FC236}">
                <a16:creationId xmlns:a16="http://schemas.microsoft.com/office/drawing/2014/main" id="{8FB5D032-CA57-DC4B-8220-0F2DAF0C0D1E}"/>
              </a:ext>
            </a:extLst>
          </p:cNvPr>
          <p:cNvSpPr/>
          <p:nvPr/>
        </p:nvSpPr>
        <p:spPr>
          <a:xfrm>
            <a:off x="2524338" y="4954541"/>
            <a:ext cx="1942893" cy="618540"/>
          </a:xfrm>
          <a:prstGeom prst="roundRect">
            <a:avLst/>
          </a:prstGeom>
          <a:noFill/>
          <a:ln w="317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521089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>
            <a:extLst>
              <a:ext uri="{FF2B5EF4-FFF2-40B4-BE49-F238E27FC236}">
                <a16:creationId xmlns:a16="http://schemas.microsoft.com/office/drawing/2014/main" id="{37642A19-3D4A-C14F-8D4D-BEB2E0310C1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3436" t="43731" r="51098" b="31765"/>
          <a:stretch/>
        </p:blipFill>
        <p:spPr>
          <a:xfrm>
            <a:off x="616688" y="999020"/>
            <a:ext cx="6549656" cy="2828260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64E06F12-6184-6C4D-ADEF-C9B929E01C1D}"/>
              </a:ext>
            </a:extLst>
          </p:cNvPr>
          <p:cNvSpPr/>
          <p:nvPr/>
        </p:nvSpPr>
        <p:spPr>
          <a:xfrm>
            <a:off x="5583855" y="4234644"/>
            <a:ext cx="136451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b="1" u="sng" dirty="0"/>
              <a:t>score</a:t>
            </a:r>
          </a:p>
          <a:p>
            <a:r>
              <a:rPr lang="fr-FR" dirty="0"/>
              <a:t> ≤5   	  </a:t>
            </a:r>
          </a:p>
          <a:p>
            <a:r>
              <a:rPr lang="fr-FR" dirty="0"/>
              <a:t>6–8    	</a:t>
            </a:r>
          </a:p>
          <a:p>
            <a:r>
              <a:rPr lang="fr-FR" dirty="0"/>
              <a:t>≥9      	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57355D5-2F24-B748-AE92-F1CD4D52266E}"/>
              </a:ext>
            </a:extLst>
          </p:cNvPr>
          <p:cNvSpPr/>
          <p:nvPr/>
        </p:nvSpPr>
        <p:spPr>
          <a:xfrm>
            <a:off x="0" y="6119336"/>
            <a:ext cx="12192000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1400" dirty="0">
                <a:solidFill>
                  <a:srgbClr val="5B616B"/>
                </a:solidFill>
                <a:latin typeface="system-ui"/>
              </a:rPr>
              <a:t>Front </a:t>
            </a:r>
            <a:r>
              <a:rPr lang="fr-FR" sz="1400" dirty="0" err="1">
                <a:solidFill>
                  <a:srgbClr val="5B616B"/>
                </a:solidFill>
                <a:latin typeface="system-ui"/>
              </a:rPr>
              <a:t>Endocrinol</a:t>
            </a:r>
            <a:r>
              <a:rPr lang="fr-FR" sz="1400" dirty="0">
                <a:solidFill>
                  <a:srgbClr val="5B616B"/>
                </a:solidFill>
                <a:latin typeface="system-ui"/>
              </a:rPr>
              <a:t> (Lausanne)</a:t>
            </a:r>
            <a:r>
              <a:rPr lang="fr-FR" sz="1400" cap="small" dirty="0">
                <a:solidFill>
                  <a:srgbClr val="5B616B"/>
                </a:solidFill>
                <a:latin typeface="BlinkMacSystemFont"/>
              </a:rPr>
              <a:t> </a:t>
            </a:r>
            <a:r>
              <a:rPr lang="fr-FR" sz="1400" dirty="0">
                <a:solidFill>
                  <a:srgbClr val="0071BC"/>
                </a:solidFill>
                <a:latin typeface="system-ui"/>
              </a:rPr>
              <a:t>. </a:t>
            </a:r>
            <a:r>
              <a:rPr lang="fr-FR" sz="1400" dirty="0">
                <a:solidFill>
                  <a:srgbClr val="5B616B"/>
                </a:solidFill>
                <a:latin typeface="system-ui"/>
              </a:rPr>
              <a:t>2022 Mar 10;13:843573.</a:t>
            </a:r>
          </a:p>
          <a:p>
            <a:r>
              <a:rPr lang="fr-FR" sz="1400" dirty="0">
                <a:solidFill>
                  <a:srgbClr val="212121"/>
                </a:solidFill>
                <a:latin typeface="Merriweather"/>
              </a:rPr>
              <a:t>The Application Value of the Central </a:t>
            </a:r>
            <a:r>
              <a:rPr lang="fr-FR" sz="1400" dirty="0" err="1">
                <a:solidFill>
                  <a:srgbClr val="212121"/>
                </a:solidFill>
                <a:latin typeface="Merriweather"/>
              </a:rPr>
              <a:t>Lymph</a:t>
            </a:r>
            <a:r>
              <a:rPr lang="fr-FR" sz="1400" dirty="0">
                <a:solidFill>
                  <a:srgbClr val="212121"/>
                </a:solidFill>
                <a:latin typeface="Merriweather"/>
              </a:rPr>
              <a:t> </a:t>
            </a:r>
            <a:r>
              <a:rPr lang="fr-FR" sz="1400" dirty="0" err="1">
                <a:solidFill>
                  <a:srgbClr val="212121"/>
                </a:solidFill>
                <a:latin typeface="Merriweather"/>
              </a:rPr>
              <a:t>Node</a:t>
            </a:r>
            <a:r>
              <a:rPr lang="fr-FR" sz="1400" dirty="0">
                <a:solidFill>
                  <a:srgbClr val="212121"/>
                </a:solidFill>
                <a:latin typeface="Merriweather"/>
              </a:rPr>
              <a:t> </a:t>
            </a:r>
            <a:r>
              <a:rPr lang="fr-FR" sz="1400" dirty="0" err="1">
                <a:solidFill>
                  <a:srgbClr val="212121"/>
                </a:solidFill>
                <a:latin typeface="Merriweather"/>
              </a:rPr>
              <a:t>Metastasis</a:t>
            </a:r>
            <a:r>
              <a:rPr lang="fr-FR" sz="1400" dirty="0">
                <a:solidFill>
                  <a:srgbClr val="212121"/>
                </a:solidFill>
                <a:latin typeface="Merriweather"/>
              </a:rPr>
              <a:t> </a:t>
            </a:r>
            <a:r>
              <a:rPr lang="fr-FR" sz="1400" dirty="0" err="1">
                <a:solidFill>
                  <a:srgbClr val="212121"/>
                </a:solidFill>
                <a:latin typeface="Merriweather"/>
              </a:rPr>
              <a:t>Risk</a:t>
            </a:r>
            <a:r>
              <a:rPr lang="fr-FR" sz="1400" dirty="0">
                <a:solidFill>
                  <a:srgbClr val="212121"/>
                </a:solidFill>
                <a:latin typeface="Merriweather"/>
              </a:rPr>
              <a:t> </a:t>
            </a:r>
            <a:r>
              <a:rPr lang="fr-FR" sz="1400" dirty="0" err="1">
                <a:solidFill>
                  <a:srgbClr val="212121"/>
                </a:solidFill>
                <a:latin typeface="Merriweather"/>
              </a:rPr>
              <a:t>Assessment</a:t>
            </a:r>
            <a:r>
              <a:rPr lang="fr-FR" sz="1400" dirty="0">
                <a:solidFill>
                  <a:srgbClr val="212121"/>
                </a:solidFill>
                <a:latin typeface="Merriweather"/>
              </a:rPr>
              <a:t> Model in </a:t>
            </a:r>
            <a:r>
              <a:rPr lang="fr-FR" sz="1400" dirty="0" err="1">
                <a:solidFill>
                  <a:srgbClr val="212121"/>
                </a:solidFill>
                <a:latin typeface="Merriweather"/>
              </a:rPr>
              <a:t>Papillary</a:t>
            </a:r>
            <a:r>
              <a:rPr lang="fr-FR" sz="1400" dirty="0">
                <a:solidFill>
                  <a:srgbClr val="212121"/>
                </a:solidFill>
                <a:latin typeface="Merriweather"/>
              </a:rPr>
              <a:t> </a:t>
            </a:r>
            <a:r>
              <a:rPr lang="fr-FR" sz="1400" dirty="0" err="1">
                <a:solidFill>
                  <a:srgbClr val="212121"/>
                </a:solidFill>
                <a:latin typeface="Merriweather"/>
              </a:rPr>
              <a:t>Thyroid</a:t>
            </a:r>
            <a:r>
              <a:rPr lang="fr-FR" sz="1400" dirty="0">
                <a:solidFill>
                  <a:srgbClr val="212121"/>
                </a:solidFill>
                <a:latin typeface="Merriweather"/>
              </a:rPr>
              <a:t> </a:t>
            </a:r>
            <a:r>
              <a:rPr lang="fr-FR" sz="1400" dirty="0" err="1">
                <a:solidFill>
                  <a:srgbClr val="212121"/>
                </a:solidFill>
                <a:latin typeface="Merriweather"/>
              </a:rPr>
              <a:t>Microcarcinoma</a:t>
            </a:r>
            <a:r>
              <a:rPr lang="fr-FR" sz="1400" dirty="0">
                <a:solidFill>
                  <a:srgbClr val="212121"/>
                </a:solidFill>
                <a:latin typeface="Merriweather"/>
              </a:rPr>
              <a:t> of Stage cN0: A </a:t>
            </a:r>
            <a:r>
              <a:rPr lang="fr-FR" sz="1400" dirty="0" err="1">
                <a:solidFill>
                  <a:srgbClr val="212121"/>
                </a:solidFill>
                <a:latin typeface="Merriweather"/>
              </a:rPr>
              <a:t>Study</a:t>
            </a:r>
            <a:r>
              <a:rPr lang="fr-FR" sz="1400" dirty="0">
                <a:solidFill>
                  <a:srgbClr val="212121"/>
                </a:solidFill>
                <a:latin typeface="Merriweather"/>
              </a:rPr>
              <a:t> of 828 Patients</a:t>
            </a:r>
          </a:p>
          <a:p>
            <a:r>
              <a:rPr lang="fr-FR" sz="1400" dirty="0">
                <a:solidFill>
                  <a:srgbClr val="0071BC"/>
                </a:solidFill>
                <a:latin typeface="system-ui"/>
                <a:hlinkClick r:id="rId3"/>
              </a:rPr>
              <a:t>Jinqiu Wang</a:t>
            </a:r>
            <a:r>
              <a:rPr lang="fr-FR" sz="1400" baseline="30000" dirty="0">
                <a:solidFill>
                  <a:srgbClr val="5B616B"/>
                </a:solidFill>
                <a:latin typeface="system-ui"/>
              </a:rPr>
              <a:t> </a:t>
            </a:r>
            <a:r>
              <a:rPr lang="fr-FR" sz="1400" baseline="30000" dirty="0">
                <a:solidFill>
                  <a:srgbClr val="323A45"/>
                </a:solidFill>
                <a:latin typeface="system-ui"/>
                <a:hlinkClick r:id="rId4" tooltip="Department of Thyroid and Breast Surgery, Ningbo First Hospital, Ningbo, China."/>
              </a:rPr>
              <a:t>1</a:t>
            </a:r>
            <a:r>
              <a:rPr lang="fr-FR" sz="1400" dirty="0">
                <a:solidFill>
                  <a:srgbClr val="5B616B"/>
                </a:solidFill>
                <a:latin typeface="system-ui"/>
              </a:rPr>
              <a:t>, </a:t>
            </a:r>
            <a:r>
              <a:rPr lang="fr-FR" sz="1400" dirty="0">
                <a:solidFill>
                  <a:srgbClr val="0071BC"/>
                </a:solidFill>
                <a:latin typeface="system-ui"/>
                <a:hlinkClick r:id="rId5"/>
              </a:rPr>
              <a:t>Xianneng Sheng</a:t>
            </a:r>
            <a:r>
              <a:rPr lang="fr-FR" sz="1400" baseline="30000" dirty="0">
                <a:solidFill>
                  <a:srgbClr val="5B616B"/>
                </a:solidFill>
                <a:latin typeface="system-ui"/>
              </a:rPr>
              <a:t> </a:t>
            </a:r>
            <a:r>
              <a:rPr lang="fr-FR" sz="1400" baseline="30000" dirty="0">
                <a:solidFill>
                  <a:srgbClr val="323A45"/>
                </a:solidFill>
                <a:latin typeface="system-ui"/>
                <a:hlinkClick r:id="rId4" tooltip="Department of Thyroid and Breast Surgery, Ningbo First Hospital, Ningbo, China."/>
              </a:rPr>
              <a:t>1</a:t>
            </a:r>
            <a:r>
              <a:rPr lang="fr-FR" sz="1400" dirty="0">
                <a:solidFill>
                  <a:srgbClr val="5B616B"/>
                </a:solidFill>
                <a:latin typeface="system-ui"/>
              </a:rPr>
              <a:t>, </a:t>
            </a:r>
            <a:r>
              <a:rPr lang="fr-FR" sz="1400" dirty="0">
                <a:solidFill>
                  <a:srgbClr val="0071BC"/>
                </a:solidFill>
                <a:latin typeface="system-ui"/>
                <a:hlinkClick r:id="rId6"/>
              </a:rPr>
              <a:t>Yongping Dai</a:t>
            </a:r>
            <a:r>
              <a:rPr lang="fr-FR" sz="1400" baseline="30000" dirty="0">
                <a:solidFill>
                  <a:srgbClr val="5B616B"/>
                </a:solidFill>
                <a:latin typeface="system-ui"/>
              </a:rPr>
              <a:t> </a:t>
            </a:r>
            <a:r>
              <a:rPr lang="fr-FR" sz="1400" baseline="30000" dirty="0">
                <a:solidFill>
                  <a:srgbClr val="323A45"/>
                </a:solidFill>
                <a:latin typeface="system-ui"/>
                <a:hlinkClick r:id="rId4" tooltip="Department of Thyroid and Breast Surgery, Ningbo First Hospital, Ningbo, China."/>
              </a:rPr>
              <a:t>1</a:t>
            </a:r>
            <a:r>
              <a:rPr lang="fr-FR" sz="1400" dirty="0">
                <a:solidFill>
                  <a:srgbClr val="5B616B"/>
                </a:solidFill>
                <a:latin typeface="system-ui"/>
              </a:rPr>
              <a:t>, </a:t>
            </a:r>
            <a:r>
              <a:rPr lang="fr-FR" sz="1400" dirty="0">
                <a:solidFill>
                  <a:srgbClr val="0071BC"/>
                </a:solidFill>
                <a:latin typeface="system-ui"/>
                <a:hlinkClick r:id="rId7"/>
              </a:rPr>
              <a:t>Jiabo Zhang</a:t>
            </a:r>
            <a:r>
              <a:rPr lang="fr-FR" sz="1400" baseline="30000" dirty="0">
                <a:solidFill>
                  <a:srgbClr val="5B616B"/>
                </a:solidFill>
                <a:latin typeface="system-ui"/>
              </a:rPr>
              <a:t> </a:t>
            </a:r>
            <a:r>
              <a:rPr lang="fr-FR" sz="1400" baseline="30000" dirty="0">
                <a:solidFill>
                  <a:srgbClr val="323A45"/>
                </a:solidFill>
                <a:latin typeface="system-ui"/>
                <a:hlinkClick r:id="rId4" tooltip="Department of Thyroid and Breast Surgery, Ningbo First Hospital, Ningbo, China."/>
              </a:rPr>
              <a:t>1</a:t>
            </a:r>
            <a:r>
              <a:rPr lang="fr-FR" sz="1400" dirty="0">
                <a:solidFill>
                  <a:srgbClr val="5B616B"/>
                </a:solidFill>
                <a:latin typeface="system-ui"/>
              </a:rPr>
              <a:t>, </a:t>
            </a:r>
            <a:r>
              <a:rPr lang="fr-FR" sz="1400" dirty="0">
                <a:solidFill>
                  <a:srgbClr val="0071BC"/>
                </a:solidFill>
                <a:latin typeface="system-ui"/>
                <a:hlinkClick r:id="rId8"/>
              </a:rPr>
              <a:t>Lihua Song</a:t>
            </a:r>
            <a:r>
              <a:rPr lang="fr-FR" sz="1400" baseline="30000" dirty="0">
                <a:solidFill>
                  <a:srgbClr val="5B616B"/>
                </a:solidFill>
                <a:latin typeface="system-ui"/>
              </a:rPr>
              <a:t> </a:t>
            </a:r>
            <a:r>
              <a:rPr lang="fr-FR" sz="1400" baseline="30000" dirty="0">
                <a:solidFill>
                  <a:srgbClr val="323A45"/>
                </a:solidFill>
                <a:latin typeface="system-ui"/>
                <a:hlinkClick r:id="rId9" tooltip="School of Medicine, Ningbo University, Ningbo, China."/>
              </a:rPr>
              <a:t>2</a:t>
            </a:r>
            <a:r>
              <a:rPr lang="fr-FR" sz="1400" dirty="0">
                <a:solidFill>
                  <a:srgbClr val="5B616B"/>
                </a:solidFill>
                <a:latin typeface="system-ui"/>
              </a:rPr>
              <a:t>, </a:t>
            </a:r>
            <a:r>
              <a:rPr lang="fr-FR" sz="1400" dirty="0">
                <a:solidFill>
                  <a:srgbClr val="0071BC"/>
                </a:solidFill>
                <a:latin typeface="system-ui"/>
                <a:hlinkClick r:id="rId10"/>
              </a:rPr>
              <a:t>Yu Guo</a:t>
            </a:r>
            <a:r>
              <a:rPr lang="fr-FR" sz="1400" baseline="30000" dirty="0">
                <a:solidFill>
                  <a:srgbClr val="5B616B"/>
                </a:solidFill>
                <a:latin typeface="system-ui"/>
              </a:rPr>
              <a:t> </a:t>
            </a:r>
            <a:r>
              <a:rPr lang="fr-FR" sz="1400" baseline="30000" dirty="0">
                <a:solidFill>
                  <a:srgbClr val="323A45"/>
                </a:solidFill>
                <a:latin typeface="system-ui"/>
                <a:hlinkClick r:id="rId4" tooltip="Department of Thyroid and Breast Surgery, Ningbo First Hospital, Ningbo, China."/>
              </a:rPr>
              <a:t>1</a:t>
            </a:r>
            <a:endParaRPr lang="fr-FR" sz="1400" i="0" dirty="0">
              <a:solidFill>
                <a:srgbClr val="5B616B"/>
              </a:solidFill>
              <a:effectLst/>
              <a:latin typeface="system-ui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8321880E-5B08-C345-9939-BC70E2A39AEE}"/>
              </a:ext>
            </a:extLst>
          </p:cNvPr>
          <p:cNvSpPr/>
          <p:nvPr/>
        </p:nvSpPr>
        <p:spPr>
          <a:xfrm>
            <a:off x="2951197" y="422529"/>
            <a:ext cx="512037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dirty="0" err="1"/>
              <a:t>risk</a:t>
            </a:r>
            <a:r>
              <a:rPr lang="fr-FR" dirty="0"/>
              <a:t> </a:t>
            </a:r>
            <a:r>
              <a:rPr lang="fr-FR" dirty="0" err="1"/>
              <a:t>assessment</a:t>
            </a:r>
            <a:r>
              <a:rPr lang="fr-FR" dirty="0"/>
              <a:t> system for </a:t>
            </a:r>
            <a:r>
              <a:rPr lang="fr-FR" dirty="0" err="1"/>
              <a:t>predicting</a:t>
            </a:r>
            <a:r>
              <a:rPr lang="fr-FR" dirty="0"/>
              <a:t> CLNM in PTMC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76B01184-37A3-D042-9551-CCF3641EC5A6}"/>
              </a:ext>
            </a:extLst>
          </p:cNvPr>
          <p:cNvSpPr/>
          <p:nvPr/>
        </p:nvSpPr>
        <p:spPr>
          <a:xfrm>
            <a:off x="6508729" y="4234644"/>
            <a:ext cx="3125688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b="1" u="sng" dirty="0" err="1"/>
              <a:t>risk</a:t>
            </a:r>
            <a:r>
              <a:rPr lang="fr-FR" b="1" u="sng" dirty="0"/>
              <a:t> classification  </a:t>
            </a:r>
            <a:r>
              <a:rPr lang="fr-FR" b="1" dirty="0"/>
              <a:t>  CLNM (+)</a:t>
            </a:r>
          </a:p>
          <a:p>
            <a:r>
              <a:rPr lang="fr-FR" dirty="0" err="1"/>
              <a:t>low</a:t>
            </a:r>
            <a:r>
              <a:rPr lang="fr-FR" dirty="0"/>
              <a:t> 		3.1%</a:t>
            </a:r>
          </a:p>
          <a:p>
            <a:r>
              <a:rPr lang="fr-FR" dirty="0"/>
              <a:t>medium		41.9%</a:t>
            </a:r>
          </a:p>
          <a:p>
            <a:r>
              <a:rPr lang="fr-FR" dirty="0"/>
              <a:t>High		65.8%</a:t>
            </a:r>
          </a:p>
          <a:p>
            <a:endParaRPr lang="fr-FR" dirty="0"/>
          </a:p>
        </p:txBody>
      </p:sp>
      <p:sp>
        <p:nvSpPr>
          <p:cNvPr id="2" name="ZoneTexte 1">
            <a:extLst>
              <a:ext uri="{FF2B5EF4-FFF2-40B4-BE49-F238E27FC236}">
                <a16:creationId xmlns:a16="http://schemas.microsoft.com/office/drawing/2014/main" id="{2F52682D-4F81-C946-89FB-DDBC9A650EA6}"/>
              </a:ext>
            </a:extLst>
          </p:cNvPr>
          <p:cNvSpPr txBox="1"/>
          <p:nvPr/>
        </p:nvSpPr>
        <p:spPr>
          <a:xfrm>
            <a:off x="7768977" y="938537"/>
            <a:ext cx="429970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i="1" dirty="0"/>
              <a:t>CLNM: Central </a:t>
            </a:r>
            <a:r>
              <a:rPr lang="fr-FR" i="1" dirty="0" err="1"/>
              <a:t>Lymph</a:t>
            </a:r>
            <a:r>
              <a:rPr lang="fr-FR" i="1" dirty="0"/>
              <a:t> </a:t>
            </a:r>
            <a:r>
              <a:rPr lang="fr-FR" i="1" dirty="0" err="1"/>
              <a:t>Node</a:t>
            </a:r>
            <a:r>
              <a:rPr lang="fr-FR" i="1" dirty="0"/>
              <a:t> </a:t>
            </a:r>
            <a:r>
              <a:rPr lang="fr-FR" i="1" dirty="0" err="1"/>
              <a:t>Metastasis</a:t>
            </a:r>
            <a:endParaRPr lang="fr-FR" i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i="1" dirty="0"/>
              <a:t>PTMC: </a:t>
            </a:r>
            <a:r>
              <a:rPr lang="fr-FR" i="1" dirty="0" err="1"/>
              <a:t>Papillary</a:t>
            </a:r>
            <a:r>
              <a:rPr lang="fr-FR" i="1" dirty="0"/>
              <a:t> </a:t>
            </a:r>
            <a:r>
              <a:rPr lang="fr-FR" i="1" dirty="0" err="1"/>
              <a:t>Thyroid</a:t>
            </a:r>
            <a:r>
              <a:rPr lang="fr-FR" i="1" dirty="0"/>
              <a:t> </a:t>
            </a:r>
            <a:r>
              <a:rPr lang="fr-FR" i="1" dirty="0" err="1"/>
              <a:t>MicroCarcinoma</a:t>
            </a:r>
            <a:endParaRPr lang="fr-FR" i="1" dirty="0"/>
          </a:p>
        </p:txBody>
      </p:sp>
    </p:spTree>
    <p:extLst>
      <p:ext uri="{BB962C8B-B14F-4D97-AF65-F5344CB8AC3E}">
        <p14:creationId xmlns:p14="http://schemas.microsoft.com/office/powerpoint/2010/main" val="25263924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0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2">
            <a:extLst>
              <a:ext uri="{FF2B5EF4-FFF2-40B4-BE49-F238E27FC236}">
                <a16:creationId xmlns:a16="http://schemas.microsoft.com/office/drawing/2014/main" id="{BBFD16DB-CCE1-1B45-BFA1-E852ECD23BD9}"/>
              </a:ext>
            </a:extLst>
          </p:cNvPr>
          <p:cNvSpPr txBox="1"/>
          <p:nvPr/>
        </p:nvSpPr>
        <p:spPr>
          <a:xfrm>
            <a:off x="193356" y="17135"/>
            <a:ext cx="4069897" cy="203132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fr-FR" i="1" dirty="0"/>
              <a:t>Contexte</a:t>
            </a:r>
          </a:p>
          <a:p>
            <a:r>
              <a:rPr lang="fr-FR" i="1" dirty="0"/>
              <a:t>Clinique	</a:t>
            </a:r>
          </a:p>
          <a:p>
            <a:r>
              <a:rPr lang="fr-FR" i="1" dirty="0"/>
              <a:t>Echographie nodule</a:t>
            </a:r>
          </a:p>
          <a:p>
            <a:r>
              <a:rPr lang="fr-FR" i="1" dirty="0"/>
              <a:t>	    </a:t>
            </a:r>
            <a:r>
              <a:rPr lang="fr-FR" sz="1200" dirty="0"/>
              <a:t>Adhérence /protrusion trachée – trajet NLI</a:t>
            </a:r>
            <a:endParaRPr lang="fr-FR" i="1" dirty="0"/>
          </a:p>
          <a:p>
            <a:r>
              <a:rPr lang="fr-FR" i="1" dirty="0"/>
              <a:t>                    ganglion</a:t>
            </a:r>
          </a:p>
          <a:p>
            <a:r>
              <a:rPr lang="fr-FR" i="1" dirty="0"/>
              <a:t>Cytologie</a:t>
            </a:r>
          </a:p>
          <a:p>
            <a:r>
              <a:rPr lang="fr-FR" i="1" dirty="0"/>
              <a:t>Caractère moléculaire  (BRAF, TERT, TP53)</a:t>
            </a:r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6B74C654-AF5B-1445-9F83-3E1F668E54B6}"/>
              </a:ext>
            </a:extLst>
          </p:cNvPr>
          <p:cNvSpPr txBox="1"/>
          <p:nvPr/>
        </p:nvSpPr>
        <p:spPr>
          <a:xfrm>
            <a:off x="4192721" y="23394"/>
            <a:ext cx="1057534" cy="20313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&gt; 40 ans</a:t>
            </a:r>
          </a:p>
          <a:p>
            <a:endParaRPr lang="fr-FR" dirty="0"/>
          </a:p>
          <a:p>
            <a:r>
              <a:rPr lang="fr-FR" dirty="0"/>
              <a:t>unique</a:t>
            </a:r>
          </a:p>
          <a:p>
            <a:r>
              <a:rPr lang="fr-FR" dirty="0"/>
              <a:t>(-)</a:t>
            </a:r>
          </a:p>
          <a:p>
            <a:r>
              <a:rPr lang="fr-FR" dirty="0"/>
              <a:t>cN0</a:t>
            </a:r>
          </a:p>
          <a:p>
            <a:r>
              <a:rPr lang="fr-FR" dirty="0"/>
              <a:t>favorable</a:t>
            </a:r>
          </a:p>
          <a:p>
            <a:r>
              <a:rPr lang="fr-FR" dirty="0"/>
              <a:t>(-)</a:t>
            </a:r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2F44670C-12AD-704E-9735-888ABAC5E474}"/>
              </a:ext>
            </a:extLst>
          </p:cNvPr>
          <p:cNvSpPr txBox="1"/>
          <p:nvPr/>
        </p:nvSpPr>
        <p:spPr>
          <a:xfrm>
            <a:off x="263065" y="3256414"/>
            <a:ext cx="1652504" cy="646331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r>
              <a:rPr lang="fr-FR" dirty="0"/>
              <a:t>thermoablation</a:t>
            </a:r>
          </a:p>
          <a:p>
            <a:r>
              <a:rPr lang="fr-FR" dirty="0" err="1"/>
              <a:t>échoguidée</a:t>
            </a:r>
            <a:endParaRPr lang="fr-FR" dirty="0"/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4FF89DB7-EA3E-914C-AC0A-28BB31AB5A88}"/>
              </a:ext>
            </a:extLst>
          </p:cNvPr>
          <p:cNvSpPr txBox="1"/>
          <p:nvPr/>
        </p:nvSpPr>
        <p:spPr>
          <a:xfrm>
            <a:off x="2531487" y="3261472"/>
            <a:ext cx="1959062" cy="369332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r>
              <a:rPr lang="fr-FR" dirty="0"/>
              <a:t>surveillance armée</a:t>
            </a:r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9FF6F7F0-750E-7142-8E31-49FEE9DF4985}"/>
              </a:ext>
            </a:extLst>
          </p:cNvPr>
          <p:cNvSpPr txBox="1"/>
          <p:nvPr/>
        </p:nvSpPr>
        <p:spPr>
          <a:xfrm>
            <a:off x="8368084" y="3235576"/>
            <a:ext cx="1013483" cy="369332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r>
              <a:rPr lang="fr-FR" dirty="0"/>
              <a:t>chirurgie</a:t>
            </a:r>
          </a:p>
        </p:txBody>
      </p:sp>
      <p:sp>
        <p:nvSpPr>
          <p:cNvPr id="21" name="ZoneTexte 20">
            <a:extLst>
              <a:ext uri="{FF2B5EF4-FFF2-40B4-BE49-F238E27FC236}">
                <a16:creationId xmlns:a16="http://schemas.microsoft.com/office/drawing/2014/main" id="{EE5D5E2C-3138-864E-B98D-BB313815AF36}"/>
              </a:ext>
            </a:extLst>
          </p:cNvPr>
          <p:cNvSpPr txBox="1"/>
          <p:nvPr/>
        </p:nvSpPr>
        <p:spPr>
          <a:xfrm>
            <a:off x="5392014" y="3914722"/>
            <a:ext cx="3361177" cy="646331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r>
              <a:rPr lang="fr-FR" dirty="0"/>
              <a:t>½ </a:t>
            </a:r>
            <a:r>
              <a:rPr lang="fr-FR" dirty="0" err="1"/>
              <a:t>thyroidectomie</a:t>
            </a:r>
            <a:r>
              <a:rPr lang="fr-FR" dirty="0"/>
              <a:t> ou </a:t>
            </a:r>
            <a:r>
              <a:rPr lang="fr-FR" dirty="0" err="1"/>
              <a:t>chir</a:t>
            </a:r>
            <a:r>
              <a:rPr lang="fr-FR" dirty="0"/>
              <a:t> partielle</a:t>
            </a:r>
          </a:p>
          <a:p>
            <a:r>
              <a:rPr lang="fr-FR" dirty="0"/>
              <a:t>+- curage MR</a:t>
            </a:r>
          </a:p>
        </p:txBody>
      </p:sp>
      <p:sp>
        <p:nvSpPr>
          <p:cNvPr id="23" name="ZoneTexte 22">
            <a:extLst>
              <a:ext uri="{FF2B5EF4-FFF2-40B4-BE49-F238E27FC236}">
                <a16:creationId xmlns:a16="http://schemas.microsoft.com/office/drawing/2014/main" id="{C69B0F6F-0C15-374B-BE3D-29A6E6768CA7}"/>
              </a:ext>
            </a:extLst>
          </p:cNvPr>
          <p:cNvSpPr txBox="1"/>
          <p:nvPr/>
        </p:nvSpPr>
        <p:spPr>
          <a:xfrm>
            <a:off x="6491715" y="4547476"/>
            <a:ext cx="17074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dirty="0"/>
              <a:t>analyse différée</a:t>
            </a:r>
          </a:p>
        </p:txBody>
      </p:sp>
      <p:sp>
        <p:nvSpPr>
          <p:cNvPr id="24" name="ZoneTexte 23">
            <a:extLst>
              <a:ext uri="{FF2B5EF4-FFF2-40B4-BE49-F238E27FC236}">
                <a16:creationId xmlns:a16="http://schemas.microsoft.com/office/drawing/2014/main" id="{10A6F452-DC6F-DB46-AC4A-70E75459E489}"/>
              </a:ext>
            </a:extLst>
          </p:cNvPr>
          <p:cNvSpPr txBox="1"/>
          <p:nvPr/>
        </p:nvSpPr>
        <p:spPr>
          <a:xfrm>
            <a:off x="5220755" y="5370149"/>
            <a:ext cx="20983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dirty="0"/>
              <a:t>critères favorables ?</a:t>
            </a:r>
          </a:p>
        </p:txBody>
      </p:sp>
      <p:sp>
        <p:nvSpPr>
          <p:cNvPr id="26" name="ZoneTexte 25">
            <a:extLst>
              <a:ext uri="{FF2B5EF4-FFF2-40B4-BE49-F238E27FC236}">
                <a16:creationId xmlns:a16="http://schemas.microsoft.com/office/drawing/2014/main" id="{43DFBB8F-5F66-B04C-A992-9572F45B5D33}"/>
              </a:ext>
            </a:extLst>
          </p:cNvPr>
          <p:cNvSpPr txBox="1"/>
          <p:nvPr/>
        </p:nvSpPr>
        <p:spPr>
          <a:xfrm>
            <a:off x="8874825" y="3913479"/>
            <a:ext cx="3218752" cy="923330"/>
          </a:xfrm>
          <a:prstGeom prst="rect">
            <a:avLst/>
          </a:prstGeom>
          <a:noFill/>
          <a:ln w="6350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fr-FR" dirty="0" err="1"/>
              <a:t>Thyroidectomie</a:t>
            </a:r>
            <a:r>
              <a:rPr lang="fr-FR" dirty="0"/>
              <a:t> totale</a:t>
            </a:r>
          </a:p>
          <a:p>
            <a:r>
              <a:rPr lang="fr-FR" dirty="0"/>
              <a:t>+ curage MR</a:t>
            </a:r>
          </a:p>
          <a:p>
            <a:r>
              <a:rPr lang="fr-FR" dirty="0"/>
              <a:t>+- curage JC homolatéral au </a:t>
            </a:r>
            <a:r>
              <a:rPr lang="fr-FR" sz="1500" dirty="0"/>
              <a:t>MCP</a:t>
            </a:r>
          </a:p>
        </p:txBody>
      </p:sp>
      <p:sp>
        <p:nvSpPr>
          <p:cNvPr id="59" name="ZoneTexte 58">
            <a:extLst>
              <a:ext uri="{FF2B5EF4-FFF2-40B4-BE49-F238E27FC236}">
                <a16:creationId xmlns:a16="http://schemas.microsoft.com/office/drawing/2014/main" id="{4FC963C6-1574-C046-A91E-1BB4CB91E03F}"/>
              </a:ext>
            </a:extLst>
          </p:cNvPr>
          <p:cNvSpPr txBox="1"/>
          <p:nvPr/>
        </p:nvSpPr>
        <p:spPr>
          <a:xfrm>
            <a:off x="0" y="6508345"/>
            <a:ext cx="438222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i="1" dirty="0"/>
              <a:t>(1) cellules hautes, variant sclérosant diffus, </a:t>
            </a:r>
            <a:r>
              <a:rPr lang="fr-FR" sz="1400" i="1" dirty="0" err="1"/>
              <a:t>columnar</a:t>
            </a:r>
            <a:r>
              <a:rPr lang="fr-FR" sz="1400" i="1" dirty="0"/>
              <a:t> </a:t>
            </a:r>
            <a:r>
              <a:rPr lang="fr-FR" sz="1400" i="1" dirty="0" err="1"/>
              <a:t>cell</a:t>
            </a:r>
            <a:endParaRPr lang="fr-FR" sz="1400" i="1" dirty="0"/>
          </a:p>
        </p:txBody>
      </p:sp>
      <p:cxnSp>
        <p:nvCxnSpPr>
          <p:cNvPr id="37" name="Connecteur en angle 36">
            <a:extLst>
              <a:ext uri="{FF2B5EF4-FFF2-40B4-BE49-F238E27FC236}">
                <a16:creationId xmlns:a16="http://schemas.microsoft.com/office/drawing/2014/main" id="{B67263E4-F082-F646-BF21-CE2EB38D702A}"/>
              </a:ext>
            </a:extLst>
          </p:cNvPr>
          <p:cNvCxnSpPr>
            <a:cxnSpLocks/>
          </p:cNvCxnSpPr>
          <p:nvPr/>
        </p:nvCxnSpPr>
        <p:spPr>
          <a:xfrm rot="5400000">
            <a:off x="7907191" y="3082283"/>
            <a:ext cx="324000" cy="1368000"/>
          </a:xfrm>
          <a:prstGeom prst="bentConnector3">
            <a:avLst>
              <a:gd name="adj1" fmla="val 5392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ZoneTexte 39">
            <a:extLst>
              <a:ext uri="{FF2B5EF4-FFF2-40B4-BE49-F238E27FC236}">
                <a16:creationId xmlns:a16="http://schemas.microsoft.com/office/drawing/2014/main" id="{238A799D-4A9A-854E-8B8D-E376415DA9BA}"/>
              </a:ext>
            </a:extLst>
          </p:cNvPr>
          <p:cNvSpPr txBox="1"/>
          <p:nvPr/>
        </p:nvSpPr>
        <p:spPr>
          <a:xfrm>
            <a:off x="7819534" y="4164"/>
            <a:ext cx="190444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&lt; 40 ans                  </a:t>
            </a:r>
          </a:p>
          <a:p>
            <a:r>
              <a:rPr lang="fr-FR" dirty="0"/>
              <a:t>PR</a:t>
            </a:r>
          </a:p>
          <a:p>
            <a:r>
              <a:rPr lang="fr-FR" dirty="0"/>
              <a:t>&gt; 5 mm	               </a:t>
            </a:r>
          </a:p>
          <a:p>
            <a:r>
              <a:rPr lang="fr-FR" dirty="0"/>
              <a:t>(+)                           </a:t>
            </a:r>
          </a:p>
          <a:p>
            <a:r>
              <a:rPr lang="fr-FR" dirty="0"/>
              <a:t>cN0</a:t>
            </a:r>
          </a:p>
          <a:p>
            <a:r>
              <a:rPr lang="fr-FR" dirty="0"/>
              <a:t>défavorable (1) </a:t>
            </a:r>
          </a:p>
          <a:p>
            <a:r>
              <a:rPr lang="fr-FR" dirty="0"/>
              <a:t>(+)</a:t>
            </a:r>
          </a:p>
          <a:p>
            <a:r>
              <a:rPr lang="fr-FR" dirty="0"/>
              <a:t>                                  </a:t>
            </a:r>
          </a:p>
        </p:txBody>
      </p:sp>
      <p:cxnSp>
        <p:nvCxnSpPr>
          <p:cNvPr id="41" name="Connecteur en angle 40">
            <a:extLst>
              <a:ext uri="{FF2B5EF4-FFF2-40B4-BE49-F238E27FC236}">
                <a16:creationId xmlns:a16="http://schemas.microsoft.com/office/drawing/2014/main" id="{174BA277-8522-3847-9FF1-CD3EE4B251C6}"/>
              </a:ext>
            </a:extLst>
          </p:cNvPr>
          <p:cNvCxnSpPr>
            <a:cxnSpLocks/>
          </p:cNvCxnSpPr>
          <p:nvPr/>
        </p:nvCxnSpPr>
        <p:spPr>
          <a:xfrm rot="5400000">
            <a:off x="6543035" y="4685321"/>
            <a:ext cx="360000" cy="1116000"/>
          </a:xfrm>
          <a:prstGeom prst="bentConnector3">
            <a:avLst/>
          </a:prstGeom>
          <a:ln w="317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2" name="Connecteur en angle 111">
            <a:extLst>
              <a:ext uri="{FF2B5EF4-FFF2-40B4-BE49-F238E27FC236}">
                <a16:creationId xmlns:a16="http://schemas.microsoft.com/office/drawing/2014/main" id="{538ABDE6-9942-AD40-89B2-8B3D1613E204}"/>
              </a:ext>
            </a:extLst>
          </p:cNvPr>
          <p:cNvCxnSpPr>
            <a:cxnSpLocks/>
          </p:cNvCxnSpPr>
          <p:nvPr/>
        </p:nvCxnSpPr>
        <p:spPr>
          <a:xfrm rot="16200000" flipH="1">
            <a:off x="6215756" y="690545"/>
            <a:ext cx="864000" cy="4248000"/>
          </a:xfrm>
          <a:prstGeom prst="bentConnector3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4" name="Connecteur en angle 113">
            <a:extLst>
              <a:ext uri="{FF2B5EF4-FFF2-40B4-BE49-F238E27FC236}">
                <a16:creationId xmlns:a16="http://schemas.microsoft.com/office/drawing/2014/main" id="{3EC85E22-D16A-EF4F-BC99-BB74CF5AF232}"/>
              </a:ext>
            </a:extLst>
          </p:cNvPr>
          <p:cNvCxnSpPr>
            <a:cxnSpLocks/>
          </p:cNvCxnSpPr>
          <p:nvPr/>
        </p:nvCxnSpPr>
        <p:spPr>
          <a:xfrm rot="5400000">
            <a:off x="9028281" y="2448065"/>
            <a:ext cx="821063" cy="727328"/>
          </a:xfrm>
          <a:prstGeom prst="bentConnector3">
            <a:avLst/>
          </a:prstGeom>
          <a:ln w="63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Connecteur en angle 43">
            <a:extLst>
              <a:ext uri="{FF2B5EF4-FFF2-40B4-BE49-F238E27FC236}">
                <a16:creationId xmlns:a16="http://schemas.microsoft.com/office/drawing/2014/main" id="{AA3F0395-4156-AC4D-8844-FB46F0456B2E}"/>
              </a:ext>
            </a:extLst>
          </p:cNvPr>
          <p:cNvCxnSpPr>
            <a:cxnSpLocks/>
          </p:cNvCxnSpPr>
          <p:nvPr/>
        </p:nvCxnSpPr>
        <p:spPr>
          <a:xfrm rot="16200000" flipH="1">
            <a:off x="10083147" y="2584076"/>
            <a:ext cx="324000" cy="2340000"/>
          </a:xfrm>
          <a:prstGeom prst="bentConnector3">
            <a:avLst/>
          </a:prstGeom>
          <a:ln w="63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Rectangle 1">
            <a:extLst>
              <a:ext uri="{FF2B5EF4-FFF2-40B4-BE49-F238E27FC236}">
                <a16:creationId xmlns:a16="http://schemas.microsoft.com/office/drawing/2014/main" id="{1D73F405-FBD7-1E4D-88F5-2FC40B84BEB5}"/>
              </a:ext>
            </a:extLst>
          </p:cNvPr>
          <p:cNvSpPr/>
          <p:nvPr/>
        </p:nvSpPr>
        <p:spPr>
          <a:xfrm>
            <a:off x="193356" y="1949518"/>
            <a:ext cx="138134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i="1" dirty="0"/>
              <a:t>M à distance</a:t>
            </a:r>
          </a:p>
        </p:txBody>
      </p:sp>
      <p:cxnSp>
        <p:nvCxnSpPr>
          <p:cNvPr id="13" name="Connecteur droit 12">
            <a:extLst>
              <a:ext uri="{FF2B5EF4-FFF2-40B4-BE49-F238E27FC236}">
                <a16:creationId xmlns:a16="http://schemas.microsoft.com/office/drawing/2014/main" id="{E2B84DF2-4F02-F241-B015-3D41D279D437}"/>
              </a:ext>
            </a:extLst>
          </p:cNvPr>
          <p:cNvCxnSpPr>
            <a:cxnSpLocks/>
          </p:cNvCxnSpPr>
          <p:nvPr/>
        </p:nvCxnSpPr>
        <p:spPr>
          <a:xfrm flipH="1">
            <a:off x="11440334" y="4836809"/>
            <a:ext cx="14408" cy="1710798"/>
          </a:xfrm>
          <a:prstGeom prst="line">
            <a:avLst/>
          </a:prstGeom>
          <a:ln w="63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Connecteur droit 16">
            <a:extLst>
              <a:ext uri="{FF2B5EF4-FFF2-40B4-BE49-F238E27FC236}">
                <a16:creationId xmlns:a16="http://schemas.microsoft.com/office/drawing/2014/main" id="{901EC73E-DB3E-0049-9D8E-34C27EDE6907}"/>
              </a:ext>
            </a:extLst>
          </p:cNvPr>
          <p:cNvCxnSpPr>
            <a:cxnSpLocks/>
          </p:cNvCxnSpPr>
          <p:nvPr/>
        </p:nvCxnSpPr>
        <p:spPr>
          <a:xfrm>
            <a:off x="11008760" y="6553552"/>
            <a:ext cx="431574" cy="0"/>
          </a:xfrm>
          <a:prstGeom prst="line">
            <a:avLst/>
          </a:prstGeom>
          <a:ln w="63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ZoneTexte 33">
            <a:extLst>
              <a:ext uri="{FF2B5EF4-FFF2-40B4-BE49-F238E27FC236}">
                <a16:creationId xmlns:a16="http://schemas.microsoft.com/office/drawing/2014/main" id="{024A64C7-5BD4-FC46-B538-83D66E6112C6}"/>
              </a:ext>
            </a:extLst>
          </p:cNvPr>
          <p:cNvSpPr txBox="1"/>
          <p:nvPr/>
        </p:nvSpPr>
        <p:spPr>
          <a:xfrm>
            <a:off x="2423537" y="3654709"/>
            <a:ext cx="19945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i="1" dirty="0"/>
              <a:t>Écho / 6 mois 2 ans</a:t>
            </a:r>
          </a:p>
        </p:txBody>
      </p:sp>
      <p:sp>
        <p:nvSpPr>
          <p:cNvPr id="35" name="ZoneTexte 34">
            <a:extLst>
              <a:ext uri="{FF2B5EF4-FFF2-40B4-BE49-F238E27FC236}">
                <a16:creationId xmlns:a16="http://schemas.microsoft.com/office/drawing/2014/main" id="{88E07D68-38F1-1A40-A8BC-A59008CEE1CD}"/>
              </a:ext>
            </a:extLst>
          </p:cNvPr>
          <p:cNvSpPr txBox="1"/>
          <p:nvPr/>
        </p:nvSpPr>
        <p:spPr>
          <a:xfrm>
            <a:off x="2531487" y="4960054"/>
            <a:ext cx="2060179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si     &gt; 50% volume</a:t>
            </a:r>
          </a:p>
          <a:p>
            <a:r>
              <a:rPr lang="fr-FR" dirty="0"/>
              <a:t>        &gt; 3 mm en 1 an</a:t>
            </a:r>
          </a:p>
          <a:p>
            <a:r>
              <a:rPr lang="fr-FR" dirty="0"/>
              <a:t>   </a:t>
            </a:r>
            <a:r>
              <a:rPr lang="fr-FR" dirty="0" err="1"/>
              <a:t>adp</a:t>
            </a:r>
            <a:endParaRPr lang="fr-FR" dirty="0"/>
          </a:p>
        </p:txBody>
      </p:sp>
      <p:cxnSp>
        <p:nvCxnSpPr>
          <p:cNvPr id="38" name="Connecteur droit avec flèche 37">
            <a:extLst>
              <a:ext uri="{FF2B5EF4-FFF2-40B4-BE49-F238E27FC236}">
                <a16:creationId xmlns:a16="http://schemas.microsoft.com/office/drawing/2014/main" id="{04786179-EC8D-FB4B-9AA2-E9753EB91D87}"/>
              </a:ext>
            </a:extLst>
          </p:cNvPr>
          <p:cNvCxnSpPr/>
          <p:nvPr/>
        </p:nvCxnSpPr>
        <p:spPr>
          <a:xfrm flipV="1">
            <a:off x="2790438" y="5001700"/>
            <a:ext cx="291327" cy="18466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Connecteur droit 38">
            <a:extLst>
              <a:ext uri="{FF2B5EF4-FFF2-40B4-BE49-F238E27FC236}">
                <a16:creationId xmlns:a16="http://schemas.microsoft.com/office/drawing/2014/main" id="{90FBDA64-33EC-1D48-9135-3308A97EBA1F}"/>
              </a:ext>
            </a:extLst>
          </p:cNvPr>
          <p:cNvCxnSpPr>
            <a:cxnSpLocks/>
          </p:cNvCxnSpPr>
          <p:nvPr/>
        </p:nvCxnSpPr>
        <p:spPr>
          <a:xfrm flipH="1">
            <a:off x="3446197" y="4024041"/>
            <a:ext cx="21132" cy="843569"/>
          </a:xfrm>
          <a:prstGeom prst="line">
            <a:avLst/>
          </a:prstGeom>
          <a:ln w="63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Connecteur droit avec flèche 44">
            <a:extLst>
              <a:ext uri="{FF2B5EF4-FFF2-40B4-BE49-F238E27FC236}">
                <a16:creationId xmlns:a16="http://schemas.microsoft.com/office/drawing/2014/main" id="{2F596857-7D9E-8F4F-8C77-D99BCB0ED52E}"/>
              </a:ext>
            </a:extLst>
          </p:cNvPr>
          <p:cNvCxnSpPr>
            <a:cxnSpLocks/>
          </p:cNvCxnSpPr>
          <p:nvPr/>
        </p:nvCxnSpPr>
        <p:spPr>
          <a:xfrm>
            <a:off x="4685005" y="3503703"/>
            <a:ext cx="3530857" cy="1181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ZoneTexte 14">
            <a:extLst>
              <a:ext uri="{FF2B5EF4-FFF2-40B4-BE49-F238E27FC236}">
                <a16:creationId xmlns:a16="http://schemas.microsoft.com/office/drawing/2014/main" id="{A3DDD7F9-8A3E-604B-9C19-07A33B819464}"/>
              </a:ext>
            </a:extLst>
          </p:cNvPr>
          <p:cNvSpPr txBox="1"/>
          <p:nvPr/>
        </p:nvSpPr>
        <p:spPr>
          <a:xfrm>
            <a:off x="9717979" y="6362941"/>
            <a:ext cx="1284967" cy="369332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r>
              <a:rPr lang="fr-FR" dirty="0" err="1"/>
              <a:t>IRAthérapie</a:t>
            </a:r>
            <a:endParaRPr lang="fr-FR" dirty="0"/>
          </a:p>
        </p:txBody>
      </p:sp>
      <p:cxnSp>
        <p:nvCxnSpPr>
          <p:cNvPr id="42" name="Connecteur droit 41">
            <a:extLst>
              <a:ext uri="{FF2B5EF4-FFF2-40B4-BE49-F238E27FC236}">
                <a16:creationId xmlns:a16="http://schemas.microsoft.com/office/drawing/2014/main" id="{7F8CEA4A-C614-D24E-BC5D-C8E28736CB72}"/>
              </a:ext>
            </a:extLst>
          </p:cNvPr>
          <p:cNvCxnSpPr>
            <a:cxnSpLocks/>
          </p:cNvCxnSpPr>
          <p:nvPr/>
        </p:nvCxnSpPr>
        <p:spPr>
          <a:xfrm flipV="1">
            <a:off x="8922925" y="2401197"/>
            <a:ext cx="0" cy="855218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Connecteur droit 46">
            <a:extLst>
              <a:ext uri="{FF2B5EF4-FFF2-40B4-BE49-F238E27FC236}">
                <a16:creationId xmlns:a16="http://schemas.microsoft.com/office/drawing/2014/main" id="{0ED4C57E-EE29-494C-877D-A911F5F1392E}"/>
              </a:ext>
            </a:extLst>
          </p:cNvPr>
          <p:cNvCxnSpPr>
            <a:cxnSpLocks/>
          </p:cNvCxnSpPr>
          <p:nvPr/>
        </p:nvCxnSpPr>
        <p:spPr>
          <a:xfrm>
            <a:off x="4682641" y="3515518"/>
            <a:ext cx="16918" cy="1849741"/>
          </a:xfrm>
          <a:prstGeom prst="line">
            <a:avLst/>
          </a:prstGeom>
          <a:ln w="63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Accolade fermante 15">
            <a:extLst>
              <a:ext uri="{FF2B5EF4-FFF2-40B4-BE49-F238E27FC236}">
                <a16:creationId xmlns:a16="http://schemas.microsoft.com/office/drawing/2014/main" id="{EC5F3C13-0F8A-6B45-A37D-23E810C0FBA3}"/>
              </a:ext>
            </a:extLst>
          </p:cNvPr>
          <p:cNvSpPr/>
          <p:nvPr/>
        </p:nvSpPr>
        <p:spPr>
          <a:xfrm>
            <a:off x="4467231" y="5113258"/>
            <a:ext cx="155448" cy="914400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8" name="ZoneTexte 47">
            <a:extLst>
              <a:ext uri="{FF2B5EF4-FFF2-40B4-BE49-F238E27FC236}">
                <a16:creationId xmlns:a16="http://schemas.microsoft.com/office/drawing/2014/main" id="{223D57CB-E5F4-BA45-9691-9883F61DF680}"/>
              </a:ext>
            </a:extLst>
          </p:cNvPr>
          <p:cNvSpPr txBox="1"/>
          <p:nvPr/>
        </p:nvSpPr>
        <p:spPr>
          <a:xfrm>
            <a:off x="9395322" y="-13310"/>
            <a:ext cx="2698255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ATCD RTE cou, familial CDT</a:t>
            </a:r>
          </a:p>
          <a:p>
            <a:r>
              <a:rPr lang="fr-FR" dirty="0"/>
              <a:t>PR</a:t>
            </a:r>
          </a:p>
          <a:p>
            <a:r>
              <a:rPr lang="fr-FR" dirty="0"/>
              <a:t>multifocal, ETE</a:t>
            </a:r>
          </a:p>
          <a:p>
            <a:r>
              <a:rPr lang="fr-FR" dirty="0"/>
              <a:t>cN1 </a:t>
            </a:r>
          </a:p>
          <a:p>
            <a:endParaRPr lang="fr-FR" dirty="0"/>
          </a:p>
          <a:p>
            <a:endParaRPr lang="fr-FR" dirty="0"/>
          </a:p>
          <a:p>
            <a:r>
              <a:rPr lang="fr-FR" dirty="0"/>
              <a:t>                            </a:t>
            </a:r>
          </a:p>
          <a:p>
            <a:r>
              <a:rPr lang="fr-FR" dirty="0"/>
              <a:t>(+)</a:t>
            </a:r>
          </a:p>
          <a:p>
            <a:endParaRPr lang="fr-FR" dirty="0"/>
          </a:p>
          <a:p>
            <a:r>
              <a:rPr lang="fr-FR" dirty="0"/>
              <a:t> 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31C4B8ED-C125-1C44-838E-5E80F6D13B0E}"/>
              </a:ext>
            </a:extLst>
          </p:cNvPr>
          <p:cNvSpPr/>
          <p:nvPr/>
        </p:nvSpPr>
        <p:spPr>
          <a:xfrm>
            <a:off x="5427739" y="4774034"/>
            <a:ext cx="435516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b="1" dirty="0"/>
              <a:t>découverte fortuite MPTC après lobectomie</a:t>
            </a:r>
          </a:p>
        </p:txBody>
      </p:sp>
      <p:cxnSp>
        <p:nvCxnSpPr>
          <p:cNvPr id="49" name="Connecteur droit 48">
            <a:extLst>
              <a:ext uri="{FF2B5EF4-FFF2-40B4-BE49-F238E27FC236}">
                <a16:creationId xmlns:a16="http://schemas.microsoft.com/office/drawing/2014/main" id="{3E7CA4A4-EAA4-AB4C-B910-A206697329DE}"/>
              </a:ext>
            </a:extLst>
          </p:cNvPr>
          <p:cNvCxnSpPr>
            <a:cxnSpLocks/>
            <a:stCxn id="8" idx="1"/>
          </p:cNvCxnSpPr>
          <p:nvPr/>
        </p:nvCxnSpPr>
        <p:spPr>
          <a:xfrm flipH="1">
            <a:off x="1915571" y="3446138"/>
            <a:ext cx="615916" cy="24879"/>
          </a:xfrm>
          <a:prstGeom prst="line">
            <a:avLst/>
          </a:prstGeom>
          <a:ln w="63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Accolade fermante 49">
            <a:extLst>
              <a:ext uri="{FF2B5EF4-FFF2-40B4-BE49-F238E27FC236}">
                <a16:creationId xmlns:a16="http://schemas.microsoft.com/office/drawing/2014/main" id="{552BDCD6-91B2-ED49-BFBE-1BAA2127839A}"/>
              </a:ext>
            </a:extLst>
          </p:cNvPr>
          <p:cNvSpPr/>
          <p:nvPr/>
        </p:nvSpPr>
        <p:spPr>
          <a:xfrm rot="5400000">
            <a:off x="9700509" y="469689"/>
            <a:ext cx="226684" cy="3636335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" name="ZoneTexte 10">
            <a:extLst>
              <a:ext uri="{FF2B5EF4-FFF2-40B4-BE49-F238E27FC236}">
                <a16:creationId xmlns:a16="http://schemas.microsoft.com/office/drawing/2014/main" id="{5447F4E8-B054-FD49-9105-19AF4CDD97CB}"/>
              </a:ext>
            </a:extLst>
          </p:cNvPr>
          <p:cNvSpPr txBox="1"/>
          <p:nvPr/>
        </p:nvSpPr>
        <p:spPr>
          <a:xfrm>
            <a:off x="193356" y="6083336"/>
            <a:ext cx="39526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MPTC: </a:t>
            </a:r>
            <a:r>
              <a:rPr lang="fr-FR" dirty="0" err="1"/>
              <a:t>MicroPapillaryThyroid</a:t>
            </a:r>
            <a:r>
              <a:rPr lang="fr-FR" dirty="0"/>
              <a:t> </a:t>
            </a:r>
            <a:r>
              <a:rPr lang="fr-FR" dirty="0" err="1"/>
              <a:t>Carcinoma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5102860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>
            <a:extLst>
              <a:ext uri="{FF2B5EF4-FFF2-40B4-BE49-F238E27FC236}">
                <a16:creationId xmlns:a16="http://schemas.microsoft.com/office/drawing/2014/main" id="{740AEC6C-847B-CE46-980D-9CC3A79CD09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43150" y="571499"/>
            <a:ext cx="8033302" cy="6116727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401C1FE9-0D18-A04E-81D0-07FE94F0853A}"/>
              </a:ext>
            </a:extLst>
          </p:cNvPr>
          <p:cNvSpPr/>
          <p:nvPr/>
        </p:nvSpPr>
        <p:spPr>
          <a:xfrm>
            <a:off x="3419058" y="5889749"/>
            <a:ext cx="4512365" cy="391782"/>
          </a:xfrm>
          <a:prstGeom prst="rect">
            <a:avLst/>
          </a:prstGeom>
          <a:solidFill>
            <a:srgbClr val="00B050">
              <a:alpha val="28000"/>
            </a:srgbClr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CA46FD4A-53AD-8D4C-8B2B-1871E02908C9}"/>
              </a:ext>
            </a:extLst>
          </p:cNvPr>
          <p:cNvSpPr/>
          <p:nvPr/>
        </p:nvSpPr>
        <p:spPr>
          <a:xfrm>
            <a:off x="7931424" y="5890982"/>
            <a:ext cx="1172820" cy="391782"/>
          </a:xfrm>
          <a:prstGeom prst="rect">
            <a:avLst/>
          </a:prstGeom>
          <a:solidFill>
            <a:srgbClr val="00B050">
              <a:alpha val="28000"/>
            </a:srgbClr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1257630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2">
            <a:extLst>
              <a:ext uri="{FF2B5EF4-FFF2-40B4-BE49-F238E27FC236}">
                <a16:creationId xmlns:a16="http://schemas.microsoft.com/office/drawing/2014/main" id="{BBFD16DB-CCE1-1B45-BFA1-E852ECD23BD9}"/>
              </a:ext>
            </a:extLst>
          </p:cNvPr>
          <p:cNvSpPr txBox="1"/>
          <p:nvPr/>
        </p:nvSpPr>
        <p:spPr>
          <a:xfrm>
            <a:off x="193356" y="17135"/>
            <a:ext cx="4069897" cy="203132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fr-FR" i="1" dirty="0"/>
              <a:t>Contexte</a:t>
            </a:r>
          </a:p>
          <a:p>
            <a:r>
              <a:rPr lang="fr-FR" i="1" dirty="0"/>
              <a:t>Clinique	</a:t>
            </a:r>
          </a:p>
          <a:p>
            <a:r>
              <a:rPr lang="fr-FR" i="1" dirty="0"/>
              <a:t>Echographie nodule</a:t>
            </a:r>
          </a:p>
          <a:p>
            <a:r>
              <a:rPr lang="fr-FR" i="1" dirty="0"/>
              <a:t>	    </a:t>
            </a:r>
            <a:r>
              <a:rPr lang="fr-FR" sz="1200" dirty="0"/>
              <a:t>Adhérence /protrusion trachée – trajet NLI</a:t>
            </a:r>
            <a:endParaRPr lang="fr-FR" i="1" dirty="0"/>
          </a:p>
          <a:p>
            <a:r>
              <a:rPr lang="fr-FR" i="1" dirty="0"/>
              <a:t>                    ganglion</a:t>
            </a:r>
          </a:p>
          <a:p>
            <a:r>
              <a:rPr lang="fr-FR" i="1" dirty="0"/>
              <a:t>Cytologie</a:t>
            </a:r>
          </a:p>
          <a:p>
            <a:r>
              <a:rPr lang="fr-FR" i="1" dirty="0"/>
              <a:t>Caractère moléculaire  (BRAF, TERT, TP53)</a:t>
            </a:r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6B74C654-AF5B-1445-9F83-3E1F668E54B6}"/>
              </a:ext>
            </a:extLst>
          </p:cNvPr>
          <p:cNvSpPr txBox="1"/>
          <p:nvPr/>
        </p:nvSpPr>
        <p:spPr>
          <a:xfrm>
            <a:off x="4192721" y="23394"/>
            <a:ext cx="1057534" cy="20313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&gt; 40 ans</a:t>
            </a:r>
          </a:p>
          <a:p>
            <a:endParaRPr lang="fr-FR" dirty="0"/>
          </a:p>
          <a:p>
            <a:r>
              <a:rPr lang="fr-FR" dirty="0"/>
              <a:t>unique</a:t>
            </a:r>
          </a:p>
          <a:p>
            <a:r>
              <a:rPr lang="fr-FR" dirty="0"/>
              <a:t>(-)</a:t>
            </a:r>
          </a:p>
          <a:p>
            <a:r>
              <a:rPr lang="fr-FR" dirty="0"/>
              <a:t>cN0</a:t>
            </a:r>
          </a:p>
          <a:p>
            <a:r>
              <a:rPr lang="fr-FR" dirty="0"/>
              <a:t>favorable</a:t>
            </a:r>
          </a:p>
          <a:p>
            <a:r>
              <a:rPr lang="fr-FR" dirty="0"/>
              <a:t>(-)</a:t>
            </a:r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2F44670C-12AD-704E-9735-888ABAC5E474}"/>
              </a:ext>
            </a:extLst>
          </p:cNvPr>
          <p:cNvSpPr txBox="1"/>
          <p:nvPr/>
        </p:nvSpPr>
        <p:spPr>
          <a:xfrm>
            <a:off x="263065" y="3256414"/>
            <a:ext cx="1652504" cy="646331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r>
              <a:rPr lang="fr-FR" dirty="0"/>
              <a:t>thermoablation</a:t>
            </a:r>
          </a:p>
          <a:p>
            <a:r>
              <a:rPr lang="fr-FR" dirty="0" err="1"/>
              <a:t>échoguidée</a:t>
            </a:r>
            <a:endParaRPr lang="fr-FR" dirty="0"/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4FF89DB7-EA3E-914C-AC0A-28BB31AB5A88}"/>
              </a:ext>
            </a:extLst>
          </p:cNvPr>
          <p:cNvSpPr txBox="1"/>
          <p:nvPr/>
        </p:nvSpPr>
        <p:spPr>
          <a:xfrm>
            <a:off x="2531487" y="3261472"/>
            <a:ext cx="1959062" cy="369332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r>
              <a:rPr lang="fr-FR" dirty="0"/>
              <a:t>surveillance armée</a:t>
            </a:r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9FF6F7F0-750E-7142-8E31-49FEE9DF4985}"/>
              </a:ext>
            </a:extLst>
          </p:cNvPr>
          <p:cNvSpPr txBox="1"/>
          <p:nvPr/>
        </p:nvSpPr>
        <p:spPr>
          <a:xfrm>
            <a:off x="8368084" y="3235576"/>
            <a:ext cx="1013483" cy="369332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r>
              <a:rPr lang="fr-FR" dirty="0"/>
              <a:t>chirurgie</a:t>
            </a:r>
          </a:p>
        </p:txBody>
      </p:sp>
      <p:sp>
        <p:nvSpPr>
          <p:cNvPr id="21" name="ZoneTexte 20">
            <a:extLst>
              <a:ext uri="{FF2B5EF4-FFF2-40B4-BE49-F238E27FC236}">
                <a16:creationId xmlns:a16="http://schemas.microsoft.com/office/drawing/2014/main" id="{EE5D5E2C-3138-864E-B98D-BB313815AF36}"/>
              </a:ext>
            </a:extLst>
          </p:cNvPr>
          <p:cNvSpPr txBox="1"/>
          <p:nvPr/>
        </p:nvSpPr>
        <p:spPr>
          <a:xfrm>
            <a:off x="5392014" y="3914722"/>
            <a:ext cx="3361177" cy="646331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r>
              <a:rPr lang="fr-FR" dirty="0"/>
              <a:t>½ </a:t>
            </a:r>
            <a:r>
              <a:rPr lang="fr-FR" dirty="0" err="1"/>
              <a:t>thyroidectomie</a:t>
            </a:r>
            <a:r>
              <a:rPr lang="fr-FR" dirty="0"/>
              <a:t> ou </a:t>
            </a:r>
            <a:r>
              <a:rPr lang="fr-FR" dirty="0" err="1"/>
              <a:t>chir</a:t>
            </a:r>
            <a:r>
              <a:rPr lang="fr-FR" dirty="0"/>
              <a:t> partielle</a:t>
            </a:r>
          </a:p>
          <a:p>
            <a:r>
              <a:rPr lang="fr-FR" dirty="0"/>
              <a:t>+- curage MR</a:t>
            </a:r>
          </a:p>
        </p:txBody>
      </p:sp>
      <p:sp>
        <p:nvSpPr>
          <p:cNvPr id="23" name="ZoneTexte 22">
            <a:extLst>
              <a:ext uri="{FF2B5EF4-FFF2-40B4-BE49-F238E27FC236}">
                <a16:creationId xmlns:a16="http://schemas.microsoft.com/office/drawing/2014/main" id="{C69B0F6F-0C15-374B-BE3D-29A6E6768CA7}"/>
              </a:ext>
            </a:extLst>
          </p:cNvPr>
          <p:cNvSpPr txBox="1"/>
          <p:nvPr/>
        </p:nvSpPr>
        <p:spPr>
          <a:xfrm>
            <a:off x="6491715" y="4547476"/>
            <a:ext cx="17074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dirty="0"/>
              <a:t>analyse différée</a:t>
            </a:r>
          </a:p>
        </p:txBody>
      </p:sp>
      <p:sp>
        <p:nvSpPr>
          <p:cNvPr id="24" name="ZoneTexte 23">
            <a:extLst>
              <a:ext uri="{FF2B5EF4-FFF2-40B4-BE49-F238E27FC236}">
                <a16:creationId xmlns:a16="http://schemas.microsoft.com/office/drawing/2014/main" id="{10A6F452-DC6F-DB46-AC4A-70E75459E489}"/>
              </a:ext>
            </a:extLst>
          </p:cNvPr>
          <p:cNvSpPr txBox="1"/>
          <p:nvPr/>
        </p:nvSpPr>
        <p:spPr>
          <a:xfrm>
            <a:off x="5220755" y="5370149"/>
            <a:ext cx="19380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dirty="0"/>
              <a:t>critères favorables</a:t>
            </a:r>
          </a:p>
        </p:txBody>
      </p:sp>
      <p:sp>
        <p:nvSpPr>
          <p:cNvPr id="25" name="ZoneTexte 24">
            <a:extLst>
              <a:ext uri="{FF2B5EF4-FFF2-40B4-BE49-F238E27FC236}">
                <a16:creationId xmlns:a16="http://schemas.microsoft.com/office/drawing/2014/main" id="{3F3EF4A8-C6BC-0242-B136-3E30DE879241}"/>
              </a:ext>
            </a:extLst>
          </p:cNvPr>
          <p:cNvSpPr txBox="1"/>
          <p:nvPr/>
        </p:nvSpPr>
        <p:spPr>
          <a:xfrm>
            <a:off x="5484760" y="6065994"/>
            <a:ext cx="1632113" cy="646331"/>
          </a:xfrm>
          <a:prstGeom prst="rect">
            <a:avLst/>
          </a:prstGeom>
          <a:noFill/>
          <a:ln w="31750"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r>
              <a:rPr lang="fr-FR" b="1" dirty="0"/>
              <a:t>+- Surveillance </a:t>
            </a:r>
          </a:p>
          <a:p>
            <a:r>
              <a:rPr lang="fr-FR" b="1" dirty="0"/>
              <a:t>+- </a:t>
            </a:r>
            <a:r>
              <a:rPr lang="fr-FR" b="1" dirty="0" err="1"/>
              <a:t>Levothyrox</a:t>
            </a:r>
            <a:endParaRPr lang="fr-FR" b="1" dirty="0"/>
          </a:p>
        </p:txBody>
      </p:sp>
      <p:sp>
        <p:nvSpPr>
          <p:cNvPr id="26" name="ZoneTexte 25">
            <a:extLst>
              <a:ext uri="{FF2B5EF4-FFF2-40B4-BE49-F238E27FC236}">
                <a16:creationId xmlns:a16="http://schemas.microsoft.com/office/drawing/2014/main" id="{43DFBB8F-5F66-B04C-A992-9572F45B5D33}"/>
              </a:ext>
            </a:extLst>
          </p:cNvPr>
          <p:cNvSpPr txBox="1"/>
          <p:nvPr/>
        </p:nvSpPr>
        <p:spPr>
          <a:xfrm>
            <a:off x="8874825" y="3913479"/>
            <a:ext cx="3218752" cy="923330"/>
          </a:xfrm>
          <a:prstGeom prst="rect">
            <a:avLst/>
          </a:prstGeom>
          <a:noFill/>
          <a:ln w="6350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fr-FR" dirty="0" err="1"/>
              <a:t>Thyroidectomie</a:t>
            </a:r>
            <a:r>
              <a:rPr lang="fr-FR" dirty="0"/>
              <a:t> totale</a:t>
            </a:r>
          </a:p>
          <a:p>
            <a:r>
              <a:rPr lang="fr-FR" dirty="0"/>
              <a:t>+ curage MR</a:t>
            </a:r>
          </a:p>
          <a:p>
            <a:r>
              <a:rPr lang="fr-FR" dirty="0"/>
              <a:t>+- curage JC homolatéral au </a:t>
            </a:r>
            <a:r>
              <a:rPr lang="fr-FR" sz="1500" dirty="0"/>
              <a:t>MCP</a:t>
            </a:r>
          </a:p>
        </p:txBody>
      </p:sp>
      <p:sp>
        <p:nvSpPr>
          <p:cNvPr id="59" name="ZoneTexte 58">
            <a:extLst>
              <a:ext uri="{FF2B5EF4-FFF2-40B4-BE49-F238E27FC236}">
                <a16:creationId xmlns:a16="http://schemas.microsoft.com/office/drawing/2014/main" id="{4FC963C6-1574-C046-A91E-1BB4CB91E03F}"/>
              </a:ext>
            </a:extLst>
          </p:cNvPr>
          <p:cNvSpPr txBox="1"/>
          <p:nvPr/>
        </p:nvSpPr>
        <p:spPr>
          <a:xfrm>
            <a:off x="0" y="6508345"/>
            <a:ext cx="448757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i="1" dirty="0"/>
              <a:t>(1) Cellules hautes, variant sclérosant diffus, </a:t>
            </a:r>
            <a:r>
              <a:rPr lang="fr-FR" sz="1400" i="1" dirty="0" err="1"/>
              <a:t>columnar</a:t>
            </a:r>
            <a:r>
              <a:rPr lang="fr-FR" sz="1400" i="1" dirty="0"/>
              <a:t> </a:t>
            </a:r>
            <a:r>
              <a:rPr lang="fr-FR" sz="1400" i="1" dirty="0" err="1"/>
              <a:t>cell</a:t>
            </a:r>
            <a:endParaRPr lang="fr-FR" sz="1400" i="1" dirty="0"/>
          </a:p>
        </p:txBody>
      </p:sp>
      <p:cxnSp>
        <p:nvCxnSpPr>
          <p:cNvPr id="37" name="Connecteur en angle 36">
            <a:extLst>
              <a:ext uri="{FF2B5EF4-FFF2-40B4-BE49-F238E27FC236}">
                <a16:creationId xmlns:a16="http://schemas.microsoft.com/office/drawing/2014/main" id="{B67263E4-F082-F646-BF21-CE2EB38D702A}"/>
              </a:ext>
            </a:extLst>
          </p:cNvPr>
          <p:cNvCxnSpPr>
            <a:cxnSpLocks/>
          </p:cNvCxnSpPr>
          <p:nvPr/>
        </p:nvCxnSpPr>
        <p:spPr>
          <a:xfrm rot="5400000">
            <a:off x="7907191" y="3082283"/>
            <a:ext cx="324000" cy="1368000"/>
          </a:xfrm>
          <a:prstGeom prst="bentConnector3">
            <a:avLst>
              <a:gd name="adj1" fmla="val 5392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ZoneTexte 39">
            <a:extLst>
              <a:ext uri="{FF2B5EF4-FFF2-40B4-BE49-F238E27FC236}">
                <a16:creationId xmlns:a16="http://schemas.microsoft.com/office/drawing/2014/main" id="{238A799D-4A9A-854E-8B8D-E376415DA9BA}"/>
              </a:ext>
            </a:extLst>
          </p:cNvPr>
          <p:cNvSpPr txBox="1"/>
          <p:nvPr/>
        </p:nvSpPr>
        <p:spPr>
          <a:xfrm>
            <a:off x="7819534" y="4164"/>
            <a:ext cx="190444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&lt; 40 ans                  </a:t>
            </a:r>
          </a:p>
          <a:p>
            <a:r>
              <a:rPr lang="fr-FR" dirty="0"/>
              <a:t>PR</a:t>
            </a:r>
          </a:p>
          <a:p>
            <a:r>
              <a:rPr lang="fr-FR" dirty="0"/>
              <a:t>&gt; 5 mm	               </a:t>
            </a:r>
          </a:p>
          <a:p>
            <a:r>
              <a:rPr lang="fr-FR" dirty="0"/>
              <a:t>(+)                           </a:t>
            </a:r>
          </a:p>
          <a:p>
            <a:r>
              <a:rPr lang="fr-FR" dirty="0"/>
              <a:t>cN0</a:t>
            </a:r>
          </a:p>
          <a:p>
            <a:r>
              <a:rPr lang="fr-FR" dirty="0"/>
              <a:t>défavorable (1) </a:t>
            </a:r>
          </a:p>
          <a:p>
            <a:r>
              <a:rPr lang="fr-FR" dirty="0"/>
              <a:t>(+)</a:t>
            </a:r>
          </a:p>
          <a:p>
            <a:r>
              <a:rPr lang="fr-FR" dirty="0"/>
              <a:t>                                  </a:t>
            </a:r>
          </a:p>
        </p:txBody>
      </p:sp>
      <p:cxnSp>
        <p:nvCxnSpPr>
          <p:cNvPr id="41" name="Connecteur en angle 40">
            <a:extLst>
              <a:ext uri="{FF2B5EF4-FFF2-40B4-BE49-F238E27FC236}">
                <a16:creationId xmlns:a16="http://schemas.microsoft.com/office/drawing/2014/main" id="{174BA277-8522-3847-9FF1-CD3EE4B251C6}"/>
              </a:ext>
            </a:extLst>
          </p:cNvPr>
          <p:cNvCxnSpPr>
            <a:cxnSpLocks/>
          </p:cNvCxnSpPr>
          <p:nvPr/>
        </p:nvCxnSpPr>
        <p:spPr>
          <a:xfrm rot="5400000">
            <a:off x="6543035" y="4685321"/>
            <a:ext cx="360000" cy="1116000"/>
          </a:xfrm>
          <a:prstGeom prst="bentConnector3">
            <a:avLst/>
          </a:prstGeom>
          <a:ln w="317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Connecteur droit 56">
            <a:extLst>
              <a:ext uri="{FF2B5EF4-FFF2-40B4-BE49-F238E27FC236}">
                <a16:creationId xmlns:a16="http://schemas.microsoft.com/office/drawing/2014/main" id="{65039550-79A6-5C4E-8678-9F7C8A924AFD}"/>
              </a:ext>
            </a:extLst>
          </p:cNvPr>
          <p:cNvCxnSpPr>
            <a:cxnSpLocks/>
          </p:cNvCxnSpPr>
          <p:nvPr/>
        </p:nvCxnSpPr>
        <p:spPr>
          <a:xfrm>
            <a:off x="6169339" y="5847980"/>
            <a:ext cx="3865" cy="218014"/>
          </a:xfrm>
          <a:prstGeom prst="line">
            <a:avLst/>
          </a:prstGeom>
          <a:ln w="317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2" name="Connecteur en angle 111">
            <a:extLst>
              <a:ext uri="{FF2B5EF4-FFF2-40B4-BE49-F238E27FC236}">
                <a16:creationId xmlns:a16="http://schemas.microsoft.com/office/drawing/2014/main" id="{538ABDE6-9942-AD40-89B2-8B3D1613E204}"/>
              </a:ext>
            </a:extLst>
          </p:cNvPr>
          <p:cNvCxnSpPr>
            <a:cxnSpLocks/>
          </p:cNvCxnSpPr>
          <p:nvPr/>
        </p:nvCxnSpPr>
        <p:spPr>
          <a:xfrm rot="16200000" flipH="1">
            <a:off x="6215756" y="690545"/>
            <a:ext cx="864000" cy="4248000"/>
          </a:xfrm>
          <a:prstGeom prst="bentConnector3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4" name="Connecteur en angle 113">
            <a:extLst>
              <a:ext uri="{FF2B5EF4-FFF2-40B4-BE49-F238E27FC236}">
                <a16:creationId xmlns:a16="http://schemas.microsoft.com/office/drawing/2014/main" id="{3EC85E22-D16A-EF4F-BC99-BB74CF5AF232}"/>
              </a:ext>
            </a:extLst>
          </p:cNvPr>
          <p:cNvCxnSpPr>
            <a:cxnSpLocks/>
          </p:cNvCxnSpPr>
          <p:nvPr/>
        </p:nvCxnSpPr>
        <p:spPr>
          <a:xfrm rot="5400000">
            <a:off x="9028281" y="2448065"/>
            <a:ext cx="821063" cy="727328"/>
          </a:xfrm>
          <a:prstGeom prst="bentConnector3">
            <a:avLst/>
          </a:prstGeom>
          <a:ln w="63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Connecteur en angle 43">
            <a:extLst>
              <a:ext uri="{FF2B5EF4-FFF2-40B4-BE49-F238E27FC236}">
                <a16:creationId xmlns:a16="http://schemas.microsoft.com/office/drawing/2014/main" id="{AA3F0395-4156-AC4D-8844-FB46F0456B2E}"/>
              </a:ext>
            </a:extLst>
          </p:cNvPr>
          <p:cNvCxnSpPr>
            <a:cxnSpLocks/>
          </p:cNvCxnSpPr>
          <p:nvPr/>
        </p:nvCxnSpPr>
        <p:spPr>
          <a:xfrm rot="16200000" flipH="1">
            <a:off x="10083147" y="2584076"/>
            <a:ext cx="324000" cy="2340000"/>
          </a:xfrm>
          <a:prstGeom prst="bentConnector3">
            <a:avLst/>
          </a:prstGeom>
          <a:ln w="63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Rectangle 1">
            <a:extLst>
              <a:ext uri="{FF2B5EF4-FFF2-40B4-BE49-F238E27FC236}">
                <a16:creationId xmlns:a16="http://schemas.microsoft.com/office/drawing/2014/main" id="{1D73F405-FBD7-1E4D-88F5-2FC40B84BEB5}"/>
              </a:ext>
            </a:extLst>
          </p:cNvPr>
          <p:cNvSpPr/>
          <p:nvPr/>
        </p:nvSpPr>
        <p:spPr>
          <a:xfrm>
            <a:off x="193356" y="1949518"/>
            <a:ext cx="138134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i="1" dirty="0"/>
              <a:t>M à distance</a:t>
            </a:r>
          </a:p>
        </p:txBody>
      </p:sp>
      <p:cxnSp>
        <p:nvCxnSpPr>
          <p:cNvPr id="13" name="Connecteur droit 12">
            <a:extLst>
              <a:ext uri="{FF2B5EF4-FFF2-40B4-BE49-F238E27FC236}">
                <a16:creationId xmlns:a16="http://schemas.microsoft.com/office/drawing/2014/main" id="{E2B84DF2-4F02-F241-B015-3D41D279D437}"/>
              </a:ext>
            </a:extLst>
          </p:cNvPr>
          <p:cNvCxnSpPr>
            <a:cxnSpLocks/>
          </p:cNvCxnSpPr>
          <p:nvPr/>
        </p:nvCxnSpPr>
        <p:spPr>
          <a:xfrm flipH="1">
            <a:off x="11440334" y="4836809"/>
            <a:ext cx="14408" cy="1710798"/>
          </a:xfrm>
          <a:prstGeom prst="line">
            <a:avLst/>
          </a:prstGeom>
          <a:ln w="63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Connecteur droit 16">
            <a:extLst>
              <a:ext uri="{FF2B5EF4-FFF2-40B4-BE49-F238E27FC236}">
                <a16:creationId xmlns:a16="http://schemas.microsoft.com/office/drawing/2014/main" id="{901EC73E-DB3E-0049-9D8E-34C27EDE6907}"/>
              </a:ext>
            </a:extLst>
          </p:cNvPr>
          <p:cNvCxnSpPr>
            <a:cxnSpLocks/>
          </p:cNvCxnSpPr>
          <p:nvPr/>
        </p:nvCxnSpPr>
        <p:spPr>
          <a:xfrm>
            <a:off x="11008760" y="6553552"/>
            <a:ext cx="431574" cy="0"/>
          </a:xfrm>
          <a:prstGeom prst="line">
            <a:avLst/>
          </a:prstGeom>
          <a:ln w="63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ZoneTexte 33">
            <a:extLst>
              <a:ext uri="{FF2B5EF4-FFF2-40B4-BE49-F238E27FC236}">
                <a16:creationId xmlns:a16="http://schemas.microsoft.com/office/drawing/2014/main" id="{024A64C7-5BD4-FC46-B538-83D66E6112C6}"/>
              </a:ext>
            </a:extLst>
          </p:cNvPr>
          <p:cNvSpPr txBox="1"/>
          <p:nvPr/>
        </p:nvSpPr>
        <p:spPr>
          <a:xfrm>
            <a:off x="2423537" y="3654709"/>
            <a:ext cx="19945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i="1" dirty="0"/>
              <a:t>Écho / 6 mois 2 ans</a:t>
            </a:r>
          </a:p>
        </p:txBody>
      </p:sp>
      <p:sp>
        <p:nvSpPr>
          <p:cNvPr id="35" name="ZoneTexte 34">
            <a:extLst>
              <a:ext uri="{FF2B5EF4-FFF2-40B4-BE49-F238E27FC236}">
                <a16:creationId xmlns:a16="http://schemas.microsoft.com/office/drawing/2014/main" id="{88E07D68-38F1-1A40-A8BC-A59008CEE1CD}"/>
              </a:ext>
            </a:extLst>
          </p:cNvPr>
          <p:cNvSpPr txBox="1"/>
          <p:nvPr/>
        </p:nvSpPr>
        <p:spPr>
          <a:xfrm>
            <a:off x="2531487" y="4960054"/>
            <a:ext cx="2060179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si     &gt; 50% volume</a:t>
            </a:r>
          </a:p>
          <a:p>
            <a:r>
              <a:rPr lang="fr-FR" dirty="0"/>
              <a:t>        &gt; 3 mm en 1 an</a:t>
            </a:r>
          </a:p>
          <a:p>
            <a:r>
              <a:rPr lang="fr-FR" dirty="0"/>
              <a:t>   </a:t>
            </a:r>
            <a:r>
              <a:rPr lang="fr-FR" dirty="0" err="1"/>
              <a:t>adp</a:t>
            </a:r>
            <a:endParaRPr lang="fr-FR" dirty="0"/>
          </a:p>
        </p:txBody>
      </p:sp>
      <p:cxnSp>
        <p:nvCxnSpPr>
          <p:cNvPr id="38" name="Connecteur droit avec flèche 37">
            <a:extLst>
              <a:ext uri="{FF2B5EF4-FFF2-40B4-BE49-F238E27FC236}">
                <a16:creationId xmlns:a16="http://schemas.microsoft.com/office/drawing/2014/main" id="{04786179-EC8D-FB4B-9AA2-E9753EB91D87}"/>
              </a:ext>
            </a:extLst>
          </p:cNvPr>
          <p:cNvCxnSpPr/>
          <p:nvPr/>
        </p:nvCxnSpPr>
        <p:spPr>
          <a:xfrm flipV="1">
            <a:off x="2790438" y="5001700"/>
            <a:ext cx="291327" cy="18466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Connecteur droit 38">
            <a:extLst>
              <a:ext uri="{FF2B5EF4-FFF2-40B4-BE49-F238E27FC236}">
                <a16:creationId xmlns:a16="http://schemas.microsoft.com/office/drawing/2014/main" id="{90FBDA64-33EC-1D48-9135-3308A97EBA1F}"/>
              </a:ext>
            </a:extLst>
          </p:cNvPr>
          <p:cNvCxnSpPr>
            <a:cxnSpLocks/>
          </p:cNvCxnSpPr>
          <p:nvPr/>
        </p:nvCxnSpPr>
        <p:spPr>
          <a:xfrm flipH="1">
            <a:off x="3446197" y="4024041"/>
            <a:ext cx="21132" cy="843569"/>
          </a:xfrm>
          <a:prstGeom prst="line">
            <a:avLst/>
          </a:prstGeom>
          <a:ln w="63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Connecteur droit avec flèche 44">
            <a:extLst>
              <a:ext uri="{FF2B5EF4-FFF2-40B4-BE49-F238E27FC236}">
                <a16:creationId xmlns:a16="http://schemas.microsoft.com/office/drawing/2014/main" id="{2F596857-7D9E-8F4F-8C77-D99BCB0ED52E}"/>
              </a:ext>
            </a:extLst>
          </p:cNvPr>
          <p:cNvCxnSpPr>
            <a:cxnSpLocks/>
          </p:cNvCxnSpPr>
          <p:nvPr/>
        </p:nvCxnSpPr>
        <p:spPr>
          <a:xfrm>
            <a:off x="4685005" y="3503703"/>
            <a:ext cx="3530857" cy="1181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ZoneTexte 14">
            <a:extLst>
              <a:ext uri="{FF2B5EF4-FFF2-40B4-BE49-F238E27FC236}">
                <a16:creationId xmlns:a16="http://schemas.microsoft.com/office/drawing/2014/main" id="{A3DDD7F9-8A3E-604B-9C19-07A33B819464}"/>
              </a:ext>
            </a:extLst>
          </p:cNvPr>
          <p:cNvSpPr txBox="1"/>
          <p:nvPr/>
        </p:nvSpPr>
        <p:spPr>
          <a:xfrm>
            <a:off x="9717979" y="6362941"/>
            <a:ext cx="1284967" cy="369332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r>
              <a:rPr lang="fr-FR" dirty="0" err="1"/>
              <a:t>IRAthérapie</a:t>
            </a:r>
            <a:endParaRPr lang="fr-FR" dirty="0"/>
          </a:p>
        </p:txBody>
      </p:sp>
      <p:cxnSp>
        <p:nvCxnSpPr>
          <p:cNvPr id="42" name="Connecteur droit 41">
            <a:extLst>
              <a:ext uri="{FF2B5EF4-FFF2-40B4-BE49-F238E27FC236}">
                <a16:creationId xmlns:a16="http://schemas.microsoft.com/office/drawing/2014/main" id="{7F8CEA4A-C614-D24E-BC5D-C8E28736CB72}"/>
              </a:ext>
            </a:extLst>
          </p:cNvPr>
          <p:cNvCxnSpPr>
            <a:cxnSpLocks/>
          </p:cNvCxnSpPr>
          <p:nvPr/>
        </p:nvCxnSpPr>
        <p:spPr>
          <a:xfrm flipV="1">
            <a:off x="8922925" y="2401197"/>
            <a:ext cx="0" cy="855218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Connecteur droit 46">
            <a:extLst>
              <a:ext uri="{FF2B5EF4-FFF2-40B4-BE49-F238E27FC236}">
                <a16:creationId xmlns:a16="http://schemas.microsoft.com/office/drawing/2014/main" id="{0ED4C57E-EE29-494C-877D-A911F5F1392E}"/>
              </a:ext>
            </a:extLst>
          </p:cNvPr>
          <p:cNvCxnSpPr>
            <a:cxnSpLocks/>
          </p:cNvCxnSpPr>
          <p:nvPr/>
        </p:nvCxnSpPr>
        <p:spPr>
          <a:xfrm>
            <a:off x="4682641" y="3515518"/>
            <a:ext cx="16918" cy="1849741"/>
          </a:xfrm>
          <a:prstGeom prst="line">
            <a:avLst/>
          </a:prstGeom>
          <a:ln w="63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Accolade fermante 15">
            <a:extLst>
              <a:ext uri="{FF2B5EF4-FFF2-40B4-BE49-F238E27FC236}">
                <a16:creationId xmlns:a16="http://schemas.microsoft.com/office/drawing/2014/main" id="{EC5F3C13-0F8A-6B45-A37D-23E810C0FBA3}"/>
              </a:ext>
            </a:extLst>
          </p:cNvPr>
          <p:cNvSpPr/>
          <p:nvPr/>
        </p:nvSpPr>
        <p:spPr>
          <a:xfrm>
            <a:off x="4467231" y="5113258"/>
            <a:ext cx="155448" cy="914400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8" name="ZoneTexte 47">
            <a:extLst>
              <a:ext uri="{FF2B5EF4-FFF2-40B4-BE49-F238E27FC236}">
                <a16:creationId xmlns:a16="http://schemas.microsoft.com/office/drawing/2014/main" id="{223D57CB-E5F4-BA45-9691-9883F61DF680}"/>
              </a:ext>
            </a:extLst>
          </p:cNvPr>
          <p:cNvSpPr txBox="1"/>
          <p:nvPr/>
        </p:nvSpPr>
        <p:spPr>
          <a:xfrm>
            <a:off x="9395322" y="-13310"/>
            <a:ext cx="2698255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ATCD RTE cou, familial CDT</a:t>
            </a:r>
          </a:p>
          <a:p>
            <a:r>
              <a:rPr lang="fr-FR" dirty="0"/>
              <a:t>PR</a:t>
            </a:r>
          </a:p>
          <a:p>
            <a:r>
              <a:rPr lang="fr-FR" dirty="0"/>
              <a:t>multifocal, ETE</a:t>
            </a:r>
          </a:p>
          <a:p>
            <a:r>
              <a:rPr lang="fr-FR" dirty="0"/>
              <a:t>cN1 </a:t>
            </a:r>
          </a:p>
          <a:p>
            <a:endParaRPr lang="fr-FR" dirty="0"/>
          </a:p>
          <a:p>
            <a:endParaRPr lang="fr-FR" dirty="0"/>
          </a:p>
          <a:p>
            <a:r>
              <a:rPr lang="fr-FR" dirty="0"/>
              <a:t>                            </a:t>
            </a:r>
          </a:p>
          <a:p>
            <a:r>
              <a:rPr lang="fr-FR" dirty="0"/>
              <a:t>(+)</a:t>
            </a:r>
          </a:p>
          <a:p>
            <a:endParaRPr lang="fr-FR" dirty="0"/>
          </a:p>
          <a:p>
            <a:r>
              <a:rPr lang="fr-FR" dirty="0"/>
              <a:t> 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31C4B8ED-C125-1C44-838E-5E80F6D13B0E}"/>
              </a:ext>
            </a:extLst>
          </p:cNvPr>
          <p:cNvSpPr/>
          <p:nvPr/>
        </p:nvSpPr>
        <p:spPr>
          <a:xfrm>
            <a:off x="5427739" y="4774034"/>
            <a:ext cx="435516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b="1" dirty="0"/>
              <a:t>découverte fortuite MPTC après lobectomie</a:t>
            </a:r>
          </a:p>
        </p:txBody>
      </p:sp>
      <p:cxnSp>
        <p:nvCxnSpPr>
          <p:cNvPr id="49" name="Connecteur droit 48">
            <a:extLst>
              <a:ext uri="{FF2B5EF4-FFF2-40B4-BE49-F238E27FC236}">
                <a16:creationId xmlns:a16="http://schemas.microsoft.com/office/drawing/2014/main" id="{3E7CA4A4-EAA4-AB4C-B910-A206697329DE}"/>
              </a:ext>
            </a:extLst>
          </p:cNvPr>
          <p:cNvCxnSpPr>
            <a:cxnSpLocks/>
            <a:stCxn id="8" idx="1"/>
          </p:cNvCxnSpPr>
          <p:nvPr/>
        </p:nvCxnSpPr>
        <p:spPr>
          <a:xfrm flipH="1">
            <a:off x="1915571" y="3446138"/>
            <a:ext cx="615916" cy="24879"/>
          </a:xfrm>
          <a:prstGeom prst="line">
            <a:avLst/>
          </a:prstGeom>
          <a:ln w="63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Accolade fermante 49">
            <a:extLst>
              <a:ext uri="{FF2B5EF4-FFF2-40B4-BE49-F238E27FC236}">
                <a16:creationId xmlns:a16="http://schemas.microsoft.com/office/drawing/2014/main" id="{552BDCD6-91B2-ED49-BFBE-1BAA2127839A}"/>
              </a:ext>
            </a:extLst>
          </p:cNvPr>
          <p:cNvSpPr/>
          <p:nvPr/>
        </p:nvSpPr>
        <p:spPr>
          <a:xfrm rot="5400000">
            <a:off x="9700509" y="469689"/>
            <a:ext cx="226684" cy="3636335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" name="ZoneTexte 10">
            <a:extLst>
              <a:ext uri="{FF2B5EF4-FFF2-40B4-BE49-F238E27FC236}">
                <a16:creationId xmlns:a16="http://schemas.microsoft.com/office/drawing/2014/main" id="{5447F4E8-B054-FD49-9105-19AF4CDD97CB}"/>
              </a:ext>
            </a:extLst>
          </p:cNvPr>
          <p:cNvSpPr txBox="1"/>
          <p:nvPr/>
        </p:nvSpPr>
        <p:spPr>
          <a:xfrm>
            <a:off x="193356" y="6083336"/>
            <a:ext cx="39526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MPTC: </a:t>
            </a:r>
            <a:r>
              <a:rPr lang="fr-FR" dirty="0" err="1"/>
              <a:t>MicroPapillaryThyroid</a:t>
            </a:r>
            <a:r>
              <a:rPr lang="fr-FR" dirty="0"/>
              <a:t> </a:t>
            </a:r>
            <a:r>
              <a:rPr lang="fr-FR" dirty="0" err="1"/>
              <a:t>Carcinoma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64805197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2">
            <a:extLst>
              <a:ext uri="{FF2B5EF4-FFF2-40B4-BE49-F238E27FC236}">
                <a16:creationId xmlns:a16="http://schemas.microsoft.com/office/drawing/2014/main" id="{72D7C537-84E3-3244-83C3-0A6BC6F394D8}"/>
              </a:ext>
            </a:extLst>
          </p:cNvPr>
          <p:cNvSpPr txBox="1"/>
          <p:nvPr/>
        </p:nvSpPr>
        <p:spPr>
          <a:xfrm>
            <a:off x="2860620" y="520084"/>
            <a:ext cx="772846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Jusqu’aux années 2000 on se pose pas trop de questions -&gt; </a:t>
            </a:r>
            <a:r>
              <a:rPr lang="fr-FR" dirty="0" err="1"/>
              <a:t>thyroidectomie</a:t>
            </a:r>
            <a:r>
              <a:rPr lang="fr-FR" dirty="0"/>
              <a:t> totale</a:t>
            </a:r>
          </a:p>
          <a:p>
            <a:r>
              <a:rPr lang="fr-FR" dirty="0"/>
              <a:t>Changement de paradigme</a:t>
            </a:r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9FAC5309-BF17-1A4E-BD55-97B10B9080E8}"/>
              </a:ext>
            </a:extLst>
          </p:cNvPr>
          <p:cNvSpPr txBox="1"/>
          <p:nvPr/>
        </p:nvSpPr>
        <p:spPr>
          <a:xfrm>
            <a:off x="2860620" y="1393507"/>
            <a:ext cx="322075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Une chirurgie est-elle indiquée ?</a:t>
            </a:r>
          </a:p>
          <a:p>
            <a:r>
              <a:rPr lang="fr-FR" dirty="0"/>
              <a:t>	</a:t>
            </a:r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48E19438-E935-5E45-899A-AB33465049F3}"/>
              </a:ext>
            </a:extLst>
          </p:cNvPr>
          <p:cNvSpPr txBox="1"/>
          <p:nvPr/>
        </p:nvSpPr>
        <p:spPr>
          <a:xfrm>
            <a:off x="2918804" y="2962741"/>
            <a:ext cx="508902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Si une chirurgie est décidée, quel type de chirurgie ?</a:t>
            </a:r>
          </a:p>
          <a:p>
            <a:r>
              <a:rPr lang="fr-FR" dirty="0"/>
              <a:t>	</a:t>
            </a:r>
          </a:p>
        </p:txBody>
      </p:sp>
      <p:sp>
        <p:nvSpPr>
          <p:cNvPr id="12" name="Rectangle à coins arrondis 11">
            <a:extLst>
              <a:ext uri="{FF2B5EF4-FFF2-40B4-BE49-F238E27FC236}">
                <a16:creationId xmlns:a16="http://schemas.microsoft.com/office/drawing/2014/main" id="{BDBB3AF3-41C7-F843-9AFF-A582E9718DD3}"/>
              </a:ext>
            </a:extLst>
          </p:cNvPr>
          <p:cNvSpPr/>
          <p:nvPr/>
        </p:nvSpPr>
        <p:spPr>
          <a:xfrm>
            <a:off x="2647969" y="1393507"/>
            <a:ext cx="6549656" cy="1365272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3" name="Rectangle à coins arrondis 12">
            <a:extLst>
              <a:ext uri="{FF2B5EF4-FFF2-40B4-BE49-F238E27FC236}">
                <a16:creationId xmlns:a16="http://schemas.microsoft.com/office/drawing/2014/main" id="{9C546B0F-D1A2-8D45-963F-D2327DA9A5E0}"/>
              </a:ext>
            </a:extLst>
          </p:cNvPr>
          <p:cNvSpPr/>
          <p:nvPr/>
        </p:nvSpPr>
        <p:spPr>
          <a:xfrm>
            <a:off x="2617033" y="2939974"/>
            <a:ext cx="6549656" cy="946097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5" name="ZoneTexte 14">
            <a:extLst>
              <a:ext uri="{FF2B5EF4-FFF2-40B4-BE49-F238E27FC236}">
                <a16:creationId xmlns:a16="http://schemas.microsoft.com/office/drawing/2014/main" id="{EFFC6719-A372-8947-B522-51C4A98C55EC}"/>
              </a:ext>
            </a:extLst>
          </p:cNvPr>
          <p:cNvSpPr txBox="1"/>
          <p:nvPr/>
        </p:nvSpPr>
        <p:spPr>
          <a:xfrm>
            <a:off x="1813721" y="1852895"/>
            <a:ext cx="367408" cy="31085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800" dirty="0"/>
              <a:t>1</a:t>
            </a:r>
          </a:p>
          <a:p>
            <a:endParaRPr lang="fr-FR" sz="2800" dirty="0"/>
          </a:p>
          <a:p>
            <a:endParaRPr lang="fr-FR" sz="2800" dirty="0"/>
          </a:p>
          <a:p>
            <a:r>
              <a:rPr lang="fr-FR" sz="2800" dirty="0"/>
              <a:t>2</a:t>
            </a:r>
          </a:p>
          <a:p>
            <a:endParaRPr lang="fr-FR" sz="2800" dirty="0"/>
          </a:p>
          <a:p>
            <a:br>
              <a:rPr lang="fr-FR" sz="2800" dirty="0"/>
            </a:br>
            <a:endParaRPr lang="fr-FR" sz="2800" dirty="0"/>
          </a:p>
        </p:txBody>
      </p:sp>
    </p:spTree>
    <p:extLst>
      <p:ext uri="{BB962C8B-B14F-4D97-AF65-F5344CB8AC3E}">
        <p14:creationId xmlns:p14="http://schemas.microsoft.com/office/powerpoint/2010/main" val="37410834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D8F1E1BD-F9A3-364D-8D5F-69C18E3D4FE9}"/>
              </a:ext>
            </a:extLst>
          </p:cNvPr>
          <p:cNvSpPr/>
          <p:nvPr/>
        </p:nvSpPr>
        <p:spPr>
          <a:xfrm>
            <a:off x="446568" y="883354"/>
            <a:ext cx="1127051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en-US" dirty="0">
                <a:solidFill>
                  <a:srgbClr val="212121"/>
                </a:solidFill>
                <a:latin typeface="Segoe UI"/>
                <a:ea typeface="Times New Roman" panose="02020603050405020304" pitchFamily="18" charset="0"/>
              </a:rPr>
              <a:t>Postoperative US surveillance at 1-or 2-year intervals may be unnecessary because of the very low recurrence rate in PTMC (1)</a:t>
            </a:r>
            <a:endParaRPr lang="fr-FR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8E992C23-36E2-4747-BC64-C63C12122D27}"/>
              </a:ext>
            </a:extLst>
          </p:cNvPr>
          <p:cNvSpPr/>
          <p:nvPr/>
        </p:nvSpPr>
        <p:spPr>
          <a:xfrm>
            <a:off x="177209" y="5688449"/>
            <a:ext cx="1127051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1. </a:t>
            </a:r>
            <a:r>
              <a:rPr lang="en-US" sz="14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Baek</a:t>
            </a:r>
            <a:r>
              <a:rPr lang="en-US" sz="14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HJ, Kim DW, Lee CY, Huh JY, Sung JY, Choi YJ. Analysis of postoperative ultrasonography surveillance after hemithyroidectomy in patients with papillary thyroid microcarcinoma: a multicenter study  . </a:t>
            </a:r>
            <a:r>
              <a:rPr lang="en-US" sz="14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Endocr</a:t>
            </a:r>
            <a:r>
              <a:rPr lang="en-US" sz="14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Pract</a:t>
            </a:r>
            <a:r>
              <a:rPr lang="en-US" sz="14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 </a:t>
            </a:r>
            <a:r>
              <a:rPr lang="en-US" sz="14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juill</a:t>
            </a:r>
            <a:r>
              <a:rPr lang="en-US" sz="14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2017;23(7):794‑802.</a:t>
            </a:r>
            <a:r>
              <a:rPr lang="fr-FR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D25BF1BE-EB7D-5748-B897-33C58D1ADFA3}"/>
              </a:ext>
            </a:extLst>
          </p:cNvPr>
          <p:cNvSpPr/>
          <p:nvPr/>
        </p:nvSpPr>
        <p:spPr>
          <a:xfrm>
            <a:off x="446568" y="1685479"/>
            <a:ext cx="109728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212121"/>
                </a:solidFill>
                <a:latin typeface="Segoe UI"/>
                <a:ea typeface="Times New Roman" panose="02020603050405020304" pitchFamily="18" charset="0"/>
              </a:rPr>
              <a:t>Recurrence showed no difference between the group with and without levothyroxine supplementation (2)</a:t>
            </a:r>
            <a:r>
              <a:rPr lang="fr-FR" dirty="0"/>
              <a:t> 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0CE64780-432B-2740-A497-83B498E168E9}"/>
              </a:ext>
            </a:extLst>
          </p:cNvPr>
          <p:cNvSpPr/>
          <p:nvPr/>
        </p:nvSpPr>
        <p:spPr>
          <a:xfrm>
            <a:off x="177209" y="6211669"/>
            <a:ext cx="1201479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2. Kim SY, Kim HJ, Kim SM, Chang H, Lee YS, Chang HS, et al. Thyroid Hormone Supplementation Therapy for Differentiated Thyroid Cancer After Lobectomy: 5 Years of Follow-Up. Front Endocrinol (Lausanne). 2020;11:520. </a:t>
            </a:r>
            <a:endParaRPr lang="fr-FR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0C9519E0-C18F-4745-9DBD-23CD43C5D0F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9290" t="33309" r="14858" b="28506"/>
          <a:stretch/>
        </p:blipFill>
        <p:spPr>
          <a:xfrm>
            <a:off x="6655982" y="2265891"/>
            <a:ext cx="3934046" cy="2618715"/>
          </a:xfrm>
          <a:prstGeom prst="rect">
            <a:avLst/>
          </a:prstGeom>
        </p:spPr>
      </p:pic>
      <p:sp>
        <p:nvSpPr>
          <p:cNvPr id="8" name="ZoneTexte 7">
            <a:extLst>
              <a:ext uri="{FF2B5EF4-FFF2-40B4-BE49-F238E27FC236}">
                <a16:creationId xmlns:a16="http://schemas.microsoft.com/office/drawing/2014/main" id="{F64AF5A6-CDBA-7E4F-8CEC-20F801D94595}"/>
              </a:ext>
            </a:extLst>
          </p:cNvPr>
          <p:cNvSpPr txBox="1"/>
          <p:nvPr/>
        </p:nvSpPr>
        <p:spPr>
          <a:xfrm>
            <a:off x="3942071" y="264406"/>
            <a:ext cx="42795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Surveillance ?  </a:t>
            </a:r>
            <a:r>
              <a:rPr lang="fr-FR" dirty="0" err="1"/>
              <a:t>Levothyrox</a:t>
            </a:r>
            <a:r>
              <a:rPr lang="fr-FR" dirty="0"/>
              <a:t> post-opératoire ?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63C2F82A-88EA-A043-AC1D-3906A7F39E58}"/>
              </a:ext>
            </a:extLst>
          </p:cNvPr>
          <p:cNvSpPr/>
          <p:nvPr/>
        </p:nvSpPr>
        <p:spPr>
          <a:xfrm>
            <a:off x="6381750" y="4210050"/>
            <a:ext cx="4552950" cy="323850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378793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2">
            <a:extLst>
              <a:ext uri="{FF2B5EF4-FFF2-40B4-BE49-F238E27FC236}">
                <a16:creationId xmlns:a16="http://schemas.microsoft.com/office/drawing/2014/main" id="{BBFD16DB-CCE1-1B45-BFA1-E852ECD23BD9}"/>
              </a:ext>
            </a:extLst>
          </p:cNvPr>
          <p:cNvSpPr txBox="1"/>
          <p:nvPr/>
        </p:nvSpPr>
        <p:spPr>
          <a:xfrm>
            <a:off x="193356" y="17135"/>
            <a:ext cx="4069897" cy="203132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fr-FR" i="1" dirty="0"/>
              <a:t>Contexte</a:t>
            </a:r>
          </a:p>
          <a:p>
            <a:r>
              <a:rPr lang="fr-FR" i="1" dirty="0"/>
              <a:t>Clinique	</a:t>
            </a:r>
          </a:p>
          <a:p>
            <a:r>
              <a:rPr lang="fr-FR" i="1" dirty="0"/>
              <a:t>Echographie nodule</a:t>
            </a:r>
          </a:p>
          <a:p>
            <a:r>
              <a:rPr lang="fr-FR" i="1" dirty="0"/>
              <a:t>	    </a:t>
            </a:r>
            <a:r>
              <a:rPr lang="fr-FR" sz="1200" dirty="0"/>
              <a:t>Adhérence /protrusion trachée – trajet NLI</a:t>
            </a:r>
            <a:endParaRPr lang="fr-FR" i="1" dirty="0"/>
          </a:p>
          <a:p>
            <a:r>
              <a:rPr lang="fr-FR" i="1" dirty="0"/>
              <a:t>                    ganglion</a:t>
            </a:r>
          </a:p>
          <a:p>
            <a:r>
              <a:rPr lang="fr-FR" i="1" dirty="0"/>
              <a:t>Cytologie</a:t>
            </a:r>
          </a:p>
          <a:p>
            <a:r>
              <a:rPr lang="fr-FR" i="1" dirty="0"/>
              <a:t>Caractère moléculaire  (BRAF, TERT, TP53)</a:t>
            </a:r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6B74C654-AF5B-1445-9F83-3E1F668E54B6}"/>
              </a:ext>
            </a:extLst>
          </p:cNvPr>
          <p:cNvSpPr txBox="1"/>
          <p:nvPr/>
        </p:nvSpPr>
        <p:spPr>
          <a:xfrm>
            <a:off x="4192721" y="23394"/>
            <a:ext cx="1057534" cy="20313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&gt; 40 ans</a:t>
            </a:r>
          </a:p>
          <a:p>
            <a:endParaRPr lang="fr-FR" dirty="0"/>
          </a:p>
          <a:p>
            <a:r>
              <a:rPr lang="fr-FR" dirty="0"/>
              <a:t>unique</a:t>
            </a:r>
          </a:p>
          <a:p>
            <a:r>
              <a:rPr lang="fr-FR" dirty="0"/>
              <a:t>(-)</a:t>
            </a:r>
          </a:p>
          <a:p>
            <a:r>
              <a:rPr lang="fr-FR" dirty="0"/>
              <a:t>cN0</a:t>
            </a:r>
          </a:p>
          <a:p>
            <a:r>
              <a:rPr lang="fr-FR" dirty="0"/>
              <a:t>favorable</a:t>
            </a:r>
          </a:p>
          <a:p>
            <a:r>
              <a:rPr lang="fr-FR" dirty="0"/>
              <a:t>(-)</a:t>
            </a:r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2F44670C-12AD-704E-9735-888ABAC5E474}"/>
              </a:ext>
            </a:extLst>
          </p:cNvPr>
          <p:cNvSpPr txBox="1"/>
          <p:nvPr/>
        </p:nvSpPr>
        <p:spPr>
          <a:xfrm>
            <a:off x="263065" y="3256414"/>
            <a:ext cx="1652504" cy="646331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r>
              <a:rPr lang="fr-FR" dirty="0"/>
              <a:t>thermoablation</a:t>
            </a:r>
          </a:p>
          <a:p>
            <a:r>
              <a:rPr lang="fr-FR" dirty="0" err="1"/>
              <a:t>échoguidée</a:t>
            </a:r>
            <a:endParaRPr lang="fr-FR" dirty="0"/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4FF89DB7-EA3E-914C-AC0A-28BB31AB5A88}"/>
              </a:ext>
            </a:extLst>
          </p:cNvPr>
          <p:cNvSpPr txBox="1"/>
          <p:nvPr/>
        </p:nvSpPr>
        <p:spPr>
          <a:xfrm>
            <a:off x="2531487" y="3261472"/>
            <a:ext cx="1959062" cy="369332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r>
              <a:rPr lang="fr-FR" dirty="0"/>
              <a:t>surveillance armée</a:t>
            </a:r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9FF6F7F0-750E-7142-8E31-49FEE9DF4985}"/>
              </a:ext>
            </a:extLst>
          </p:cNvPr>
          <p:cNvSpPr txBox="1"/>
          <p:nvPr/>
        </p:nvSpPr>
        <p:spPr>
          <a:xfrm>
            <a:off x="8368084" y="3235576"/>
            <a:ext cx="1013483" cy="369332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r>
              <a:rPr lang="fr-FR" dirty="0"/>
              <a:t>chirurgie</a:t>
            </a:r>
          </a:p>
        </p:txBody>
      </p:sp>
      <p:sp>
        <p:nvSpPr>
          <p:cNvPr id="27" name="ZoneTexte 26">
            <a:extLst>
              <a:ext uri="{FF2B5EF4-FFF2-40B4-BE49-F238E27FC236}">
                <a16:creationId xmlns:a16="http://schemas.microsoft.com/office/drawing/2014/main" id="{5E931F50-3F94-1F49-8DDC-95EDCEE24340}"/>
              </a:ext>
            </a:extLst>
          </p:cNvPr>
          <p:cNvSpPr txBox="1"/>
          <p:nvPr/>
        </p:nvSpPr>
        <p:spPr>
          <a:xfrm>
            <a:off x="9133921" y="5361772"/>
            <a:ext cx="23355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dirty="0"/>
              <a:t>critères défavorables ?</a:t>
            </a:r>
          </a:p>
        </p:txBody>
      </p:sp>
      <p:sp>
        <p:nvSpPr>
          <p:cNvPr id="21" name="ZoneTexte 20">
            <a:extLst>
              <a:ext uri="{FF2B5EF4-FFF2-40B4-BE49-F238E27FC236}">
                <a16:creationId xmlns:a16="http://schemas.microsoft.com/office/drawing/2014/main" id="{EE5D5E2C-3138-864E-B98D-BB313815AF36}"/>
              </a:ext>
            </a:extLst>
          </p:cNvPr>
          <p:cNvSpPr txBox="1"/>
          <p:nvPr/>
        </p:nvSpPr>
        <p:spPr>
          <a:xfrm>
            <a:off x="5392014" y="3914722"/>
            <a:ext cx="3361177" cy="646331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r>
              <a:rPr lang="fr-FR" dirty="0"/>
              <a:t>½ </a:t>
            </a:r>
            <a:r>
              <a:rPr lang="fr-FR" dirty="0" err="1"/>
              <a:t>thyroidectomie</a:t>
            </a:r>
            <a:r>
              <a:rPr lang="fr-FR" dirty="0"/>
              <a:t> ou </a:t>
            </a:r>
            <a:r>
              <a:rPr lang="fr-FR" dirty="0" err="1"/>
              <a:t>chir</a:t>
            </a:r>
            <a:r>
              <a:rPr lang="fr-FR" dirty="0"/>
              <a:t> partielle</a:t>
            </a:r>
          </a:p>
          <a:p>
            <a:r>
              <a:rPr lang="fr-FR" dirty="0"/>
              <a:t>+- curage MR</a:t>
            </a:r>
          </a:p>
        </p:txBody>
      </p:sp>
      <p:sp>
        <p:nvSpPr>
          <p:cNvPr id="23" name="ZoneTexte 22">
            <a:extLst>
              <a:ext uri="{FF2B5EF4-FFF2-40B4-BE49-F238E27FC236}">
                <a16:creationId xmlns:a16="http://schemas.microsoft.com/office/drawing/2014/main" id="{C69B0F6F-0C15-374B-BE3D-29A6E6768CA7}"/>
              </a:ext>
            </a:extLst>
          </p:cNvPr>
          <p:cNvSpPr txBox="1"/>
          <p:nvPr/>
        </p:nvSpPr>
        <p:spPr>
          <a:xfrm>
            <a:off x="6491715" y="4547476"/>
            <a:ext cx="17074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dirty="0"/>
              <a:t>analyse différée</a:t>
            </a:r>
          </a:p>
        </p:txBody>
      </p:sp>
      <p:sp>
        <p:nvSpPr>
          <p:cNvPr id="24" name="ZoneTexte 23">
            <a:extLst>
              <a:ext uri="{FF2B5EF4-FFF2-40B4-BE49-F238E27FC236}">
                <a16:creationId xmlns:a16="http://schemas.microsoft.com/office/drawing/2014/main" id="{10A6F452-DC6F-DB46-AC4A-70E75459E489}"/>
              </a:ext>
            </a:extLst>
          </p:cNvPr>
          <p:cNvSpPr txBox="1"/>
          <p:nvPr/>
        </p:nvSpPr>
        <p:spPr>
          <a:xfrm>
            <a:off x="5198511" y="5393273"/>
            <a:ext cx="19380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critères favorables</a:t>
            </a:r>
          </a:p>
        </p:txBody>
      </p:sp>
      <p:sp>
        <p:nvSpPr>
          <p:cNvPr id="25" name="ZoneTexte 24">
            <a:extLst>
              <a:ext uri="{FF2B5EF4-FFF2-40B4-BE49-F238E27FC236}">
                <a16:creationId xmlns:a16="http://schemas.microsoft.com/office/drawing/2014/main" id="{3F3EF4A8-C6BC-0242-B136-3E30DE879241}"/>
              </a:ext>
            </a:extLst>
          </p:cNvPr>
          <p:cNvSpPr txBox="1"/>
          <p:nvPr/>
        </p:nvSpPr>
        <p:spPr>
          <a:xfrm>
            <a:off x="5484760" y="6065994"/>
            <a:ext cx="1399294" cy="646331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r>
              <a:rPr lang="fr-FR" dirty="0"/>
              <a:t>Surveillance </a:t>
            </a:r>
          </a:p>
          <a:p>
            <a:r>
              <a:rPr lang="fr-FR" dirty="0" err="1"/>
              <a:t>Levothyrox</a:t>
            </a:r>
            <a:r>
              <a:rPr lang="fr-FR" dirty="0"/>
              <a:t> ?</a:t>
            </a:r>
          </a:p>
        </p:txBody>
      </p:sp>
      <p:sp>
        <p:nvSpPr>
          <p:cNvPr id="26" name="ZoneTexte 25">
            <a:extLst>
              <a:ext uri="{FF2B5EF4-FFF2-40B4-BE49-F238E27FC236}">
                <a16:creationId xmlns:a16="http://schemas.microsoft.com/office/drawing/2014/main" id="{43DFBB8F-5F66-B04C-A992-9572F45B5D33}"/>
              </a:ext>
            </a:extLst>
          </p:cNvPr>
          <p:cNvSpPr txBox="1"/>
          <p:nvPr/>
        </p:nvSpPr>
        <p:spPr>
          <a:xfrm>
            <a:off x="8874825" y="3913479"/>
            <a:ext cx="3218752" cy="923330"/>
          </a:xfrm>
          <a:prstGeom prst="rect">
            <a:avLst/>
          </a:prstGeom>
          <a:noFill/>
          <a:ln w="6350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fr-FR" dirty="0" err="1"/>
              <a:t>Thyroidectomie</a:t>
            </a:r>
            <a:r>
              <a:rPr lang="fr-FR" dirty="0"/>
              <a:t> totale</a:t>
            </a:r>
          </a:p>
          <a:p>
            <a:r>
              <a:rPr lang="fr-FR" dirty="0"/>
              <a:t>+ curage MR</a:t>
            </a:r>
          </a:p>
          <a:p>
            <a:r>
              <a:rPr lang="fr-FR" dirty="0"/>
              <a:t>+- curage JC homolatéral au </a:t>
            </a:r>
            <a:r>
              <a:rPr lang="fr-FR" sz="1500" dirty="0"/>
              <a:t>MCP</a:t>
            </a:r>
          </a:p>
        </p:txBody>
      </p:sp>
      <p:sp>
        <p:nvSpPr>
          <p:cNvPr id="59" name="ZoneTexte 58">
            <a:extLst>
              <a:ext uri="{FF2B5EF4-FFF2-40B4-BE49-F238E27FC236}">
                <a16:creationId xmlns:a16="http://schemas.microsoft.com/office/drawing/2014/main" id="{4FC963C6-1574-C046-A91E-1BB4CB91E03F}"/>
              </a:ext>
            </a:extLst>
          </p:cNvPr>
          <p:cNvSpPr txBox="1"/>
          <p:nvPr/>
        </p:nvSpPr>
        <p:spPr>
          <a:xfrm>
            <a:off x="0" y="6508345"/>
            <a:ext cx="448757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i="1" dirty="0"/>
              <a:t>(1) Cellules hautes, variant sclérosant diffus, </a:t>
            </a:r>
            <a:r>
              <a:rPr lang="fr-FR" sz="1400" i="1" dirty="0" err="1"/>
              <a:t>columnar</a:t>
            </a:r>
            <a:r>
              <a:rPr lang="fr-FR" sz="1400" i="1" dirty="0"/>
              <a:t> </a:t>
            </a:r>
            <a:r>
              <a:rPr lang="fr-FR" sz="1400" i="1" dirty="0" err="1"/>
              <a:t>cell</a:t>
            </a:r>
            <a:endParaRPr lang="fr-FR" sz="1400" i="1" dirty="0"/>
          </a:p>
        </p:txBody>
      </p:sp>
      <p:cxnSp>
        <p:nvCxnSpPr>
          <p:cNvPr id="37" name="Connecteur en angle 36">
            <a:extLst>
              <a:ext uri="{FF2B5EF4-FFF2-40B4-BE49-F238E27FC236}">
                <a16:creationId xmlns:a16="http://schemas.microsoft.com/office/drawing/2014/main" id="{B67263E4-F082-F646-BF21-CE2EB38D702A}"/>
              </a:ext>
            </a:extLst>
          </p:cNvPr>
          <p:cNvCxnSpPr>
            <a:cxnSpLocks/>
          </p:cNvCxnSpPr>
          <p:nvPr/>
        </p:nvCxnSpPr>
        <p:spPr>
          <a:xfrm rot="5400000">
            <a:off x="7907191" y="3082283"/>
            <a:ext cx="324000" cy="1368000"/>
          </a:xfrm>
          <a:prstGeom prst="bentConnector3">
            <a:avLst>
              <a:gd name="adj1" fmla="val 5392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ZoneTexte 39">
            <a:extLst>
              <a:ext uri="{FF2B5EF4-FFF2-40B4-BE49-F238E27FC236}">
                <a16:creationId xmlns:a16="http://schemas.microsoft.com/office/drawing/2014/main" id="{238A799D-4A9A-854E-8B8D-E376415DA9BA}"/>
              </a:ext>
            </a:extLst>
          </p:cNvPr>
          <p:cNvSpPr txBox="1"/>
          <p:nvPr/>
        </p:nvSpPr>
        <p:spPr>
          <a:xfrm>
            <a:off x="7819534" y="4164"/>
            <a:ext cx="190444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&lt; 40 ans                  </a:t>
            </a:r>
          </a:p>
          <a:p>
            <a:r>
              <a:rPr lang="fr-FR" dirty="0"/>
              <a:t>PR</a:t>
            </a:r>
          </a:p>
          <a:p>
            <a:r>
              <a:rPr lang="fr-FR" dirty="0"/>
              <a:t>&gt; 5 mm	               </a:t>
            </a:r>
          </a:p>
          <a:p>
            <a:r>
              <a:rPr lang="fr-FR" dirty="0"/>
              <a:t>(+)                           </a:t>
            </a:r>
          </a:p>
          <a:p>
            <a:r>
              <a:rPr lang="fr-FR" dirty="0"/>
              <a:t>cN0</a:t>
            </a:r>
          </a:p>
          <a:p>
            <a:r>
              <a:rPr lang="fr-FR" dirty="0"/>
              <a:t>défavorable (1) </a:t>
            </a:r>
          </a:p>
          <a:p>
            <a:r>
              <a:rPr lang="fr-FR" dirty="0"/>
              <a:t>(+)</a:t>
            </a:r>
          </a:p>
          <a:p>
            <a:r>
              <a:rPr lang="fr-FR" dirty="0"/>
              <a:t>                                  </a:t>
            </a:r>
          </a:p>
        </p:txBody>
      </p:sp>
      <p:cxnSp>
        <p:nvCxnSpPr>
          <p:cNvPr id="41" name="Connecteur en angle 40">
            <a:extLst>
              <a:ext uri="{FF2B5EF4-FFF2-40B4-BE49-F238E27FC236}">
                <a16:creationId xmlns:a16="http://schemas.microsoft.com/office/drawing/2014/main" id="{174BA277-8522-3847-9FF1-CD3EE4B251C6}"/>
              </a:ext>
            </a:extLst>
          </p:cNvPr>
          <p:cNvCxnSpPr>
            <a:cxnSpLocks/>
          </p:cNvCxnSpPr>
          <p:nvPr/>
        </p:nvCxnSpPr>
        <p:spPr>
          <a:xfrm rot="5400000">
            <a:off x="6545527" y="4681057"/>
            <a:ext cx="360000" cy="1116000"/>
          </a:xfrm>
          <a:prstGeom prst="bentConnector3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Connecteur droit 56">
            <a:extLst>
              <a:ext uri="{FF2B5EF4-FFF2-40B4-BE49-F238E27FC236}">
                <a16:creationId xmlns:a16="http://schemas.microsoft.com/office/drawing/2014/main" id="{65039550-79A6-5C4E-8678-9F7C8A924AFD}"/>
              </a:ext>
            </a:extLst>
          </p:cNvPr>
          <p:cNvCxnSpPr>
            <a:cxnSpLocks/>
          </p:cNvCxnSpPr>
          <p:nvPr/>
        </p:nvCxnSpPr>
        <p:spPr>
          <a:xfrm>
            <a:off x="6169339" y="5847980"/>
            <a:ext cx="3865" cy="21801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Connecteur en angle 42">
            <a:extLst>
              <a:ext uri="{FF2B5EF4-FFF2-40B4-BE49-F238E27FC236}">
                <a16:creationId xmlns:a16="http://schemas.microsoft.com/office/drawing/2014/main" id="{3FBE9B8D-252C-5B47-816A-7B82E539D1C3}"/>
              </a:ext>
            </a:extLst>
          </p:cNvPr>
          <p:cNvCxnSpPr>
            <a:cxnSpLocks/>
          </p:cNvCxnSpPr>
          <p:nvPr/>
        </p:nvCxnSpPr>
        <p:spPr>
          <a:xfrm rot="16200000" flipH="1">
            <a:off x="8658893" y="3690586"/>
            <a:ext cx="360000" cy="3096000"/>
          </a:xfrm>
          <a:prstGeom prst="bentConnector3">
            <a:avLst/>
          </a:prstGeom>
          <a:ln w="317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2" name="Connecteur en angle 111">
            <a:extLst>
              <a:ext uri="{FF2B5EF4-FFF2-40B4-BE49-F238E27FC236}">
                <a16:creationId xmlns:a16="http://schemas.microsoft.com/office/drawing/2014/main" id="{538ABDE6-9942-AD40-89B2-8B3D1613E204}"/>
              </a:ext>
            </a:extLst>
          </p:cNvPr>
          <p:cNvCxnSpPr>
            <a:cxnSpLocks/>
          </p:cNvCxnSpPr>
          <p:nvPr/>
        </p:nvCxnSpPr>
        <p:spPr>
          <a:xfrm rot="16200000" flipH="1">
            <a:off x="6215756" y="690545"/>
            <a:ext cx="864000" cy="4248000"/>
          </a:xfrm>
          <a:prstGeom prst="bentConnector3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4" name="Connecteur en angle 113">
            <a:extLst>
              <a:ext uri="{FF2B5EF4-FFF2-40B4-BE49-F238E27FC236}">
                <a16:creationId xmlns:a16="http://schemas.microsoft.com/office/drawing/2014/main" id="{3EC85E22-D16A-EF4F-BC99-BB74CF5AF232}"/>
              </a:ext>
            </a:extLst>
          </p:cNvPr>
          <p:cNvCxnSpPr>
            <a:cxnSpLocks/>
          </p:cNvCxnSpPr>
          <p:nvPr/>
        </p:nvCxnSpPr>
        <p:spPr>
          <a:xfrm rot="5400000">
            <a:off x="9028281" y="2448065"/>
            <a:ext cx="821063" cy="727328"/>
          </a:xfrm>
          <a:prstGeom prst="bentConnector3">
            <a:avLst/>
          </a:prstGeom>
          <a:ln w="63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Connecteur en angle 43">
            <a:extLst>
              <a:ext uri="{FF2B5EF4-FFF2-40B4-BE49-F238E27FC236}">
                <a16:creationId xmlns:a16="http://schemas.microsoft.com/office/drawing/2014/main" id="{AA3F0395-4156-AC4D-8844-FB46F0456B2E}"/>
              </a:ext>
            </a:extLst>
          </p:cNvPr>
          <p:cNvCxnSpPr>
            <a:cxnSpLocks/>
          </p:cNvCxnSpPr>
          <p:nvPr/>
        </p:nvCxnSpPr>
        <p:spPr>
          <a:xfrm rot="16200000" flipH="1">
            <a:off x="10083147" y="2584076"/>
            <a:ext cx="324000" cy="2340000"/>
          </a:xfrm>
          <a:prstGeom prst="bentConnector3">
            <a:avLst/>
          </a:prstGeom>
          <a:ln w="63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Rectangle 1">
            <a:extLst>
              <a:ext uri="{FF2B5EF4-FFF2-40B4-BE49-F238E27FC236}">
                <a16:creationId xmlns:a16="http://schemas.microsoft.com/office/drawing/2014/main" id="{1D73F405-FBD7-1E4D-88F5-2FC40B84BEB5}"/>
              </a:ext>
            </a:extLst>
          </p:cNvPr>
          <p:cNvSpPr/>
          <p:nvPr/>
        </p:nvSpPr>
        <p:spPr>
          <a:xfrm>
            <a:off x="193356" y="1949518"/>
            <a:ext cx="138134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i="1" dirty="0"/>
              <a:t>M à distance</a:t>
            </a:r>
          </a:p>
        </p:txBody>
      </p:sp>
      <p:cxnSp>
        <p:nvCxnSpPr>
          <p:cNvPr id="13" name="Connecteur droit 12">
            <a:extLst>
              <a:ext uri="{FF2B5EF4-FFF2-40B4-BE49-F238E27FC236}">
                <a16:creationId xmlns:a16="http://schemas.microsoft.com/office/drawing/2014/main" id="{E2B84DF2-4F02-F241-B015-3D41D279D437}"/>
              </a:ext>
            </a:extLst>
          </p:cNvPr>
          <p:cNvCxnSpPr>
            <a:cxnSpLocks/>
          </p:cNvCxnSpPr>
          <p:nvPr/>
        </p:nvCxnSpPr>
        <p:spPr>
          <a:xfrm flipH="1">
            <a:off x="11440334" y="4836809"/>
            <a:ext cx="14408" cy="1710798"/>
          </a:xfrm>
          <a:prstGeom prst="line">
            <a:avLst/>
          </a:prstGeom>
          <a:ln w="63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Connecteur droit 16">
            <a:extLst>
              <a:ext uri="{FF2B5EF4-FFF2-40B4-BE49-F238E27FC236}">
                <a16:creationId xmlns:a16="http://schemas.microsoft.com/office/drawing/2014/main" id="{901EC73E-DB3E-0049-9D8E-34C27EDE6907}"/>
              </a:ext>
            </a:extLst>
          </p:cNvPr>
          <p:cNvCxnSpPr>
            <a:cxnSpLocks/>
          </p:cNvCxnSpPr>
          <p:nvPr/>
        </p:nvCxnSpPr>
        <p:spPr>
          <a:xfrm>
            <a:off x="11008760" y="6553552"/>
            <a:ext cx="431574" cy="0"/>
          </a:xfrm>
          <a:prstGeom prst="line">
            <a:avLst/>
          </a:prstGeom>
          <a:ln w="63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ZoneTexte 33">
            <a:extLst>
              <a:ext uri="{FF2B5EF4-FFF2-40B4-BE49-F238E27FC236}">
                <a16:creationId xmlns:a16="http://schemas.microsoft.com/office/drawing/2014/main" id="{024A64C7-5BD4-FC46-B538-83D66E6112C6}"/>
              </a:ext>
            </a:extLst>
          </p:cNvPr>
          <p:cNvSpPr txBox="1"/>
          <p:nvPr/>
        </p:nvSpPr>
        <p:spPr>
          <a:xfrm>
            <a:off x="2423537" y="3654709"/>
            <a:ext cx="19945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i="1" dirty="0"/>
              <a:t>Écho / 6 mois 2 ans</a:t>
            </a:r>
          </a:p>
        </p:txBody>
      </p:sp>
      <p:sp>
        <p:nvSpPr>
          <p:cNvPr id="35" name="ZoneTexte 34">
            <a:extLst>
              <a:ext uri="{FF2B5EF4-FFF2-40B4-BE49-F238E27FC236}">
                <a16:creationId xmlns:a16="http://schemas.microsoft.com/office/drawing/2014/main" id="{88E07D68-38F1-1A40-A8BC-A59008CEE1CD}"/>
              </a:ext>
            </a:extLst>
          </p:cNvPr>
          <p:cNvSpPr txBox="1"/>
          <p:nvPr/>
        </p:nvSpPr>
        <p:spPr>
          <a:xfrm>
            <a:off x="2531487" y="4960054"/>
            <a:ext cx="2060179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si     &gt; 50% volume</a:t>
            </a:r>
          </a:p>
          <a:p>
            <a:r>
              <a:rPr lang="fr-FR" dirty="0"/>
              <a:t>        &gt; 3 mm en 1 an</a:t>
            </a:r>
          </a:p>
          <a:p>
            <a:r>
              <a:rPr lang="fr-FR" dirty="0"/>
              <a:t>   </a:t>
            </a:r>
            <a:r>
              <a:rPr lang="fr-FR" dirty="0" err="1"/>
              <a:t>adp</a:t>
            </a:r>
            <a:endParaRPr lang="fr-FR" dirty="0"/>
          </a:p>
        </p:txBody>
      </p:sp>
      <p:cxnSp>
        <p:nvCxnSpPr>
          <p:cNvPr id="38" name="Connecteur droit avec flèche 37">
            <a:extLst>
              <a:ext uri="{FF2B5EF4-FFF2-40B4-BE49-F238E27FC236}">
                <a16:creationId xmlns:a16="http://schemas.microsoft.com/office/drawing/2014/main" id="{04786179-EC8D-FB4B-9AA2-E9753EB91D87}"/>
              </a:ext>
            </a:extLst>
          </p:cNvPr>
          <p:cNvCxnSpPr/>
          <p:nvPr/>
        </p:nvCxnSpPr>
        <p:spPr>
          <a:xfrm flipV="1">
            <a:off x="2790438" y="5001700"/>
            <a:ext cx="291327" cy="18466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Connecteur droit 38">
            <a:extLst>
              <a:ext uri="{FF2B5EF4-FFF2-40B4-BE49-F238E27FC236}">
                <a16:creationId xmlns:a16="http://schemas.microsoft.com/office/drawing/2014/main" id="{90FBDA64-33EC-1D48-9135-3308A97EBA1F}"/>
              </a:ext>
            </a:extLst>
          </p:cNvPr>
          <p:cNvCxnSpPr>
            <a:cxnSpLocks/>
          </p:cNvCxnSpPr>
          <p:nvPr/>
        </p:nvCxnSpPr>
        <p:spPr>
          <a:xfrm flipH="1">
            <a:off x="3446197" y="4024041"/>
            <a:ext cx="21132" cy="843569"/>
          </a:xfrm>
          <a:prstGeom prst="line">
            <a:avLst/>
          </a:prstGeom>
          <a:ln w="63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Connecteur droit avec flèche 44">
            <a:extLst>
              <a:ext uri="{FF2B5EF4-FFF2-40B4-BE49-F238E27FC236}">
                <a16:creationId xmlns:a16="http://schemas.microsoft.com/office/drawing/2014/main" id="{2F596857-7D9E-8F4F-8C77-D99BCB0ED52E}"/>
              </a:ext>
            </a:extLst>
          </p:cNvPr>
          <p:cNvCxnSpPr>
            <a:cxnSpLocks/>
          </p:cNvCxnSpPr>
          <p:nvPr/>
        </p:nvCxnSpPr>
        <p:spPr>
          <a:xfrm>
            <a:off x="4685005" y="3503703"/>
            <a:ext cx="3530857" cy="1181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ZoneTexte 14">
            <a:extLst>
              <a:ext uri="{FF2B5EF4-FFF2-40B4-BE49-F238E27FC236}">
                <a16:creationId xmlns:a16="http://schemas.microsoft.com/office/drawing/2014/main" id="{A3DDD7F9-8A3E-604B-9C19-07A33B819464}"/>
              </a:ext>
            </a:extLst>
          </p:cNvPr>
          <p:cNvSpPr txBox="1"/>
          <p:nvPr/>
        </p:nvSpPr>
        <p:spPr>
          <a:xfrm>
            <a:off x="9717979" y="6362941"/>
            <a:ext cx="1284967" cy="369332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r>
              <a:rPr lang="fr-FR" dirty="0" err="1"/>
              <a:t>IRAthérapie</a:t>
            </a:r>
            <a:endParaRPr lang="fr-FR" dirty="0"/>
          </a:p>
        </p:txBody>
      </p:sp>
      <p:cxnSp>
        <p:nvCxnSpPr>
          <p:cNvPr id="42" name="Connecteur droit 41">
            <a:extLst>
              <a:ext uri="{FF2B5EF4-FFF2-40B4-BE49-F238E27FC236}">
                <a16:creationId xmlns:a16="http://schemas.microsoft.com/office/drawing/2014/main" id="{7F8CEA4A-C614-D24E-BC5D-C8E28736CB72}"/>
              </a:ext>
            </a:extLst>
          </p:cNvPr>
          <p:cNvCxnSpPr>
            <a:cxnSpLocks/>
          </p:cNvCxnSpPr>
          <p:nvPr/>
        </p:nvCxnSpPr>
        <p:spPr>
          <a:xfrm flipV="1">
            <a:off x="8922925" y="2401197"/>
            <a:ext cx="0" cy="855218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Connecteur droit 46">
            <a:extLst>
              <a:ext uri="{FF2B5EF4-FFF2-40B4-BE49-F238E27FC236}">
                <a16:creationId xmlns:a16="http://schemas.microsoft.com/office/drawing/2014/main" id="{0ED4C57E-EE29-494C-877D-A911F5F1392E}"/>
              </a:ext>
            </a:extLst>
          </p:cNvPr>
          <p:cNvCxnSpPr>
            <a:cxnSpLocks/>
          </p:cNvCxnSpPr>
          <p:nvPr/>
        </p:nvCxnSpPr>
        <p:spPr>
          <a:xfrm>
            <a:off x="4682641" y="3515518"/>
            <a:ext cx="16918" cy="1849741"/>
          </a:xfrm>
          <a:prstGeom prst="line">
            <a:avLst/>
          </a:prstGeom>
          <a:ln w="63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Accolade fermante 15">
            <a:extLst>
              <a:ext uri="{FF2B5EF4-FFF2-40B4-BE49-F238E27FC236}">
                <a16:creationId xmlns:a16="http://schemas.microsoft.com/office/drawing/2014/main" id="{EC5F3C13-0F8A-6B45-A37D-23E810C0FBA3}"/>
              </a:ext>
            </a:extLst>
          </p:cNvPr>
          <p:cNvSpPr/>
          <p:nvPr/>
        </p:nvSpPr>
        <p:spPr>
          <a:xfrm>
            <a:off x="4467231" y="5113258"/>
            <a:ext cx="155448" cy="914400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8" name="ZoneTexte 47">
            <a:extLst>
              <a:ext uri="{FF2B5EF4-FFF2-40B4-BE49-F238E27FC236}">
                <a16:creationId xmlns:a16="http://schemas.microsoft.com/office/drawing/2014/main" id="{223D57CB-E5F4-BA45-9691-9883F61DF680}"/>
              </a:ext>
            </a:extLst>
          </p:cNvPr>
          <p:cNvSpPr txBox="1"/>
          <p:nvPr/>
        </p:nvSpPr>
        <p:spPr>
          <a:xfrm>
            <a:off x="9395322" y="-13310"/>
            <a:ext cx="2698255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ATCD RTE cou, familial CDT</a:t>
            </a:r>
          </a:p>
          <a:p>
            <a:r>
              <a:rPr lang="fr-FR" dirty="0"/>
              <a:t>PR</a:t>
            </a:r>
          </a:p>
          <a:p>
            <a:r>
              <a:rPr lang="fr-FR" dirty="0"/>
              <a:t>multifocal, ETE</a:t>
            </a:r>
          </a:p>
          <a:p>
            <a:r>
              <a:rPr lang="fr-FR" dirty="0"/>
              <a:t>cN1 </a:t>
            </a:r>
          </a:p>
          <a:p>
            <a:endParaRPr lang="fr-FR" dirty="0"/>
          </a:p>
          <a:p>
            <a:endParaRPr lang="fr-FR" dirty="0"/>
          </a:p>
          <a:p>
            <a:r>
              <a:rPr lang="fr-FR" dirty="0"/>
              <a:t>                            </a:t>
            </a:r>
          </a:p>
          <a:p>
            <a:r>
              <a:rPr lang="fr-FR" dirty="0"/>
              <a:t>(+)</a:t>
            </a:r>
          </a:p>
          <a:p>
            <a:endParaRPr lang="fr-FR" dirty="0"/>
          </a:p>
          <a:p>
            <a:r>
              <a:rPr lang="fr-FR" dirty="0"/>
              <a:t> 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31C4B8ED-C125-1C44-838E-5E80F6D13B0E}"/>
              </a:ext>
            </a:extLst>
          </p:cNvPr>
          <p:cNvSpPr/>
          <p:nvPr/>
        </p:nvSpPr>
        <p:spPr>
          <a:xfrm>
            <a:off x="5406584" y="4774080"/>
            <a:ext cx="435516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b="1" dirty="0"/>
              <a:t>découverte fortuite MPTC après lobectomie</a:t>
            </a:r>
          </a:p>
        </p:txBody>
      </p:sp>
      <p:cxnSp>
        <p:nvCxnSpPr>
          <p:cNvPr id="49" name="Connecteur droit 48">
            <a:extLst>
              <a:ext uri="{FF2B5EF4-FFF2-40B4-BE49-F238E27FC236}">
                <a16:creationId xmlns:a16="http://schemas.microsoft.com/office/drawing/2014/main" id="{D723767B-F5A4-684E-A9C0-E6751AA1A1A9}"/>
              </a:ext>
            </a:extLst>
          </p:cNvPr>
          <p:cNvCxnSpPr>
            <a:cxnSpLocks/>
          </p:cNvCxnSpPr>
          <p:nvPr/>
        </p:nvCxnSpPr>
        <p:spPr>
          <a:xfrm>
            <a:off x="1915569" y="3446138"/>
            <a:ext cx="61591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Accolade fermante 49">
            <a:extLst>
              <a:ext uri="{FF2B5EF4-FFF2-40B4-BE49-F238E27FC236}">
                <a16:creationId xmlns:a16="http://schemas.microsoft.com/office/drawing/2014/main" id="{84490202-502B-C646-85FE-071C9DC98A1A}"/>
              </a:ext>
            </a:extLst>
          </p:cNvPr>
          <p:cNvSpPr/>
          <p:nvPr/>
        </p:nvSpPr>
        <p:spPr>
          <a:xfrm rot="5400000">
            <a:off x="9700509" y="469689"/>
            <a:ext cx="226684" cy="3636335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ADFC4A77-E61C-C440-9B76-EE7988BA53A2}"/>
              </a:ext>
            </a:extLst>
          </p:cNvPr>
          <p:cNvSpPr txBox="1"/>
          <p:nvPr/>
        </p:nvSpPr>
        <p:spPr>
          <a:xfrm>
            <a:off x="8980075" y="5619877"/>
            <a:ext cx="24689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dirty="0"/>
              <a:t>2</a:t>
            </a:r>
            <a:r>
              <a:rPr lang="fr-FR" b="1" baseline="30000" dirty="0"/>
              <a:t>ième</a:t>
            </a:r>
            <a:r>
              <a:rPr lang="fr-FR" b="1" dirty="0"/>
              <a:t> temps chirurgical ?</a:t>
            </a:r>
          </a:p>
        </p:txBody>
      </p:sp>
    </p:spTree>
    <p:extLst>
      <p:ext uri="{BB962C8B-B14F-4D97-AF65-F5344CB8AC3E}">
        <p14:creationId xmlns:p14="http://schemas.microsoft.com/office/powerpoint/2010/main" val="36460208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>
            <a:extLst>
              <a:ext uri="{FF2B5EF4-FFF2-40B4-BE49-F238E27FC236}">
                <a16:creationId xmlns:a16="http://schemas.microsoft.com/office/drawing/2014/main" id="{740AEC6C-847B-CE46-980D-9CC3A79CD09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43150" y="571499"/>
            <a:ext cx="8033302" cy="6116727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227115DD-558C-AB4E-B780-8873E7248930}"/>
              </a:ext>
            </a:extLst>
          </p:cNvPr>
          <p:cNvSpPr/>
          <p:nvPr/>
        </p:nvSpPr>
        <p:spPr>
          <a:xfrm>
            <a:off x="4876801" y="3087843"/>
            <a:ext cx="2545976" cy="193240"/>
          </a:xfrm>
          <a:prstGeom prst="rect">
            <a:avLst/>
          </a:prstGeom>
          <a:solidFill>
            <a:srgbClr val="FF0000">
              <a:alpha val="28000"/>
            </a:srgb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4BCCBCD3-F629-0243-8DA5-097489B063D7}"/>
              </a:ext>
            </a:extLst>
          </p:cNvPr>
          <p:cNvSpPr/>
          <p:nvPr/>
        </p:nvSpPr>
        <p:spPr>
          <a:xfrm>
            <a:off x="3419060" y="4465984"/>
            <a:ext cx="4512365" cy="331304"/>
          </a:xfrm>
          <a:prstGeom prst="rect">
            <a:avLst/>
          </a:prstGeom>
          <a:solidFill>
            <a:srgbClr val="FF0000">
              <a:alpha val="28000"/>
            </a:srgb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2C730181-CE22-D246-9B96-6648F21C176E}"/>
              </a:ext>
            </a:extLst>
          </p:cNvPr>
          <p:cNvSpPr/>
          <p:nvPr/>
        </p:nvSpPr>
        <p:spPr>
          <a:xfrm>
            <a:off x="7931423" y="2365512"/>
            <a:ext cx="1172821" cy="328802"/>
          </a:xfrm>
          <a:prstGeom prst="rect">
            <a:avLst/>
          </a:prstGeom>
          <a:solidFill>
            <a:srgbClr val="FF0000">
              <a:alpha val="28000"/>
            </a:srgb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7C23426E-65FF-D540-8EC2-EACC540FFC3E}"/>
              </a:ext>
            </a:extLst>
          </p:cNvPr>
          <p:cNvSpPr/>
          <p:nvPr/>
        </p:nvSpPr>
        <p:spPr>
          <a:xfrm>
            <a:off x="7931422" y="3963459"/>
            <a:ext cx="1172821" cy="339342"/>
          </a:xfrm>
          <a:prstGeom prst="rect">
            <a:avLst/>
          </a:prstGeom>
          <a:solidFill>
            <a:srgbClr val="FF0000">
              <a:alpha val="28000"/>
            </a:srgb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5A78EA12-CED8-2440-8663-ADC5825E146E}"/>
              </a:ext>
            </a:extLst>
          </p:cNvPr>
          <p:cNvSpPr/>
          <p:nvPr/>
        </p:nvSpPr>
        <p:spPr>
          <a:xfrm>
            <a:off x="2451649" y="3984708"/>
            <a:ext cx="967410" cy="339342"/>
          </a:xfrm>
          <a:prstGeom prst="rect">
            <a:avLst/>
          </a:prstGeom>
          <a:solidFill>
            <a:srgbClr val="FF0000">
              <a:alpha val="28000"/>
            </a:srgb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D4DD7BBA-EA69-2D4C-83E9-AAFDE9B23F8C}"/>
              </a:ext>
            </a:extLst>
          </p:cNvPr>
          <p:cNvSpPr/>
          <p:nvPr/>
        </p:nvSpPr>
        <p:spPr>
          <a:xfrm>
            <a:off x="2451649" y="2401903"/>
            <a:ext cx="967409" cy="339342"/>
          </a:xfrm>
          <a:prstGeom prst="rect">
            <a:avLst/>
          </a:prstGeom>
          <a:solidFill>
            <a:srgbClr val="FF0000">
              <a:alpha val="28000"/>
            </a:srgb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A41882EA-B386-7145-A09D-DC62A2C268C3}"/>
              </a:ext>
            </a:extLst>
          </p:cNvPr>
          <p:cNvSpPr/>
          <p:nvPr/>
        </p:nvSpPr>
        <p:spPr>
          <a:xfrm>
            <a:off x="3679038" y="3100128"/>
            <a:ext cx="337150" cy="180955"/>
          </a:xfrm>
          <a:prstGeom prst="rect">
            <a:avLst/>
          </a:prstGeom>
          <a:solidFill>
            <a:srgbClr val="FF0000">
              <a:alpha val="28000"/>
            </a:srgb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72199399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>
            <a:extLst>
              <a:ext uri="{FF2B5EF4-FFF2-40B4-BE49-F238E27FC236}">
                <a16:creationId xmlns:a16="http://schemas.microsoft.com/office/drawing/2014/main" id="{740AEC6C-847B-CE46-980D-9CC3A79CD09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43150" y="571499"/>
            <a:ext cx="8033302" cy="6116727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42304212-4CBA-8B41-8492-6FB6CBEC29DB}"/>
              </a:ext>
            </a:extLst>
          </p:cNvPr>
          <p:cNvSpPr/>
          <p:nvPr/>
        </p:nvSpPr>
        <p:spPr>
          <a:xfrm>
            <a:off x="3419061" y="1867658"/>
            <a:ext cx="4512365" cy="174481"/>
          </a:xfrm>
          <a:prstGeom prst="rect">
            <a:avLst/>
          </a:prstGeom>
          <a:solidFill>
            <a:srgbClr val="FF0000">
              <a:alpha val="28000"/>
            </a:srgb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4BCCBCD3-F629-0243-8DA5-097489B063D7}"/>
              </a:ext>
            </a:extLst>
          </p:cNvPr>
          <p:cNvSpPr/>
          <p:nvPr/>
        </p:nvSpPr>
        <p:spPr>
          <a:xfrm>
            <a:off x="3419060" y="4465984"/>
            <a:ext cx="4512365" cy="331304"/>
          </a:xfrm>
          <a:prstGeom prst="rect">
            <a:avLst/>
          </a:prstGeom>
          <a:solidFill>
            <a:srgbClr val="FF0000">
              <a:alpha val="28000"/>
            </a:srgb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CBDB3FF2-677E-DD47-800B-1E721BDE975C}"/>
              </a:ext>
            </a:extLst>
          </p:cNvPr>
          <p:cNvSpPr/>
          <p:nvPr/>
        </p:nvSpPr>
        <p:spPr>
          <a:xfrm>
            <a:off x="3419059" y="4841169"/>
            <a:ext cx="4512365" cy="353683"/>
          </a:xfrm>
          <a:prstGeom prst="rect">
            <a:avLst/>
          </a:prstGeom>
          <a:solidFill>
            <a:srgbClr val="FFC000">
              <a:alpha val="28000"/>
            </a:srgbClr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CDE4F637-830C-3F4A-A5EA-DD18EF2F0386}"/>
              </a:ext>
            </a:extLst>
          </p:cNvPr>
          <p:cNvSpPr/>
          <p:nvPr/>
        </p:nvSpPr>
        <p:spPr>
          <a:xfrm>
            <a:off x="7931424" y="4837046"/>
            <a:ext cx="1172820" cy="353683"/>
          </a:xfrm>
          <a:prstGeom prst="rect">
            <a:avLst/>
          </a:prstGeom>
          <a:solidFill>
            <a:srgbClr val="FFC000">
              <a:alpha val="28000"/>
            </a:srgbClr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930B72EA-0399-F346-806B-77E2425CD192}"/>
              </a:ext>
            </a:extLst>
          </p:cNvPr>
          <p:cNvSpPr/>
          <p:nvPr/>
        </p:nvSpPr>
        <p:spPr>
          <a:xfrm>
            <a:off x="7931423" y="1158295"/>
            <a:ext cx="1172821" cy="445217"/>
          </a:xfrm>
          <a:prstGeom prst="rect">
            <a:avLst/>
          </a:prstGeom>
          <a:solidFill>
            <a:srgbClr val="FF0000">
              <a:alpha val="28000"/>
            </a:srgb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2C730181-CE22-D246-9B96-6648F21C176E}"/>
              </a:ext>
            </a:extLst>
          </p:cNvPr>
          <p:cNvSpPr/>
          <p:nvPr/>
        </p:nvSpPr>
        <p:spPr>
          <a:xfrm>
            <a:off x="7931423" y="2365512"/>
            <a:ext cx="1172821" cy="328802"/>
          </a:xfrm>
          <a:prstGeom prst="rect">
            <a:avLst/>
          </a:prstGeom>
          <a:solidFill>
            <a:srgbClr val="FF0000">
              <a:alpha val="28000"/>
            </a:srgb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7C23426E-65FF-D540-8EC2-EACC540FFC3E}"/>
              </a:ext>
            </a:extLst>
          </p:cNvPr>
          <p:cNvSpPr/>
          <p:nvPr/>
        </p:nvSpPr>
        <p:spPr>
          <a:xfrm>
            <a:off x="7931422" y="3963459"/>
            <a:ext cx="1172821" cy="339342"/>
          </a:xfrm>
          <a:prstGeom prst="rect">
            <a:avLst/>
          </a:prstGeom>
          <a:solidFill>
            <a:srgbClr val="FF0000">
              <a:alpha val="28000"/>
            </a:srgb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5A78EA12-CED8-2440-8663-ADC5825E146E}"/>
              </a:ext>
            </a:extLst>
          </p:cNvPr>
          <p:cNvSpPr/>
          <p:nvPr/>
        </p:nvSpPr>
        <p:spPr>
          <a:xfrm>
            <a:off x="2451649" y="3984708"/>
            <a:ext cx="967410" cy="339342"/>
          </a:xfrm>
          <a:prstGeom prst="rect">
            <a:avLst/>
          </a:prstGeom>
          <a:solidFill>
            <a:srgbClr val="FF0000">
              <a:alpha val="28000"/>
            </a:srgb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D4DD7BBA-EA69-2D4C-83E9-AAFDE9B23F8C}"/>
              </a:ext>
            </a:extLst>
          </p:cNvPr>
          <p:cNvSpPr/>
          <p:nvPr/>
        </p:nvSpPr>
        <p:spPr>
          <a:xfrm>
            <a:off x="2451649" y="2401903"/>
            <a:ext cx="967409" cy="339342"/>
          </a:xfrm>
          <a:prstGeom prst="rect">
            <a:avLst/>
          </a:prstGeom>
          <a:solidFill>
            <a:srgbClr val="FF0000">
              <a:alpha val="28000"/>
            </a:srgb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9986BBA4-028F-314B-B5D9-4252ABF16E83}"/>
              </a:ext>
            </a:extLst>
          </p:cNvPr>
          <p:cNvSpPr/>
          <p:nvPr/>
        </p:nvSpPr>
        <p:spPr>
          <a:xfrm>
            <a:off x="2451648" y="1157448"/>
            <a:ext cx="967409" cy="446064"/>
          </a:xfrm>
          <a:prstGeom prst="rect">
            <a:avLst/>
          </a:prstGeom>
          <a:solidFill>
            <a:srgbClr val="FF0000">
              <a:alpha val="28000"/>
            </a:srgb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F7B536EB-90F9-2449-833F-B667E99638C5}"/>
              </a:ext>
            </a:extLst>
          </p:cNvPr>
          <p:cNvSpPr/>
          <p:nvPr/>
        </p:nvSpPr>
        <p:spPr>
          <a:xfrm>
            <a:off x="3679038" y="3100128"/>
            <a:ext cx="337150" cy="180955"/>
          </a:xfrm>
          <a:prstGeom prst="rect">
            <a:avLst/>
          </a:prstGeom>
          <a:solidFill>
            <a:srgbClr val="FF0000">
              <a:alpha val="28000"/>
            </a:srgb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CFB9DD75-D982-9546-BA68-6F26724A9B89}"/>
              </a:ext>
            </a:extLst>
          </p:cNvPr>
          <p:cNvSpPr/>
          <p:nvPr/>
        </p:nvSpPr>
        <p:spPr>
          <a:xfrm>
            <a:off x="5050637" y="3087843"/>
            <a:ext cx="2372139" cy="193240"/>
          </a:xfrm>
          <a:prstGeom prst="rect">
            <a:avLst/>
          </a:prstGeom>
          <a:solidFill>
            <a:srgbClr val="FF0000">
              <a:alpha val="28000"/>
            </a:srgb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17035331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2">
            <a:extLst>
              <a:ext uri="{FF2B5EF4-FFF2-40B4-BE49-F238E27FC236}">
                <a16:creationId xmlns:a16="http://schemas.microsoft.com/office/drawing/2014/main" id="{BBFD16DB-CCE1-1B45-BFA1-E852ECD23BD9}"/>
              </a:ext>
            </a:extLst>
          </p:cNvPr>
          <p:cNvSpPr txBox="1"/>
          <p:nvPr/>
        </p:nvSpPr>
        <p:spPr>
          <a:xfrm>
            <a:off x="193356" y="17135"/>
            <a:ext cx="4069897" cy="203132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fr-FR" i="1" dirty="0"/>
              <a:t>Contexte</a:t>
            </a:r>
          </a:p>
          <a:p>
            <a:r>
              <a:rPr lang="fr-FR" i="1" dirty="0"/>
              <a:t>Clinique	</a:t>
            </a:r>
          </a:p>
          <a:p>
            <a:r>
              <a:rPr lang="fr-FR" i="1" dirty="0"/>
              <a:t>Echographie nodule</a:t>
            </a:r>
          </a:p>
          <a:p>
            <a:r>
              <a:rPr lang="fr-FR" i="1" dirty="0"/>
              <a:t>	    </a:t>
            </a:r>
            <a:r>
              <a:rPr lang="fr-FR" sz="1200" dirty="0"/>
              <a:t>Adhérence /protrusion trachée – trajet NLI</a:t>
            </a:r>
            <a:endParaRPr lang="fr-FR" i="1" dirty="0"/>
          </a:p>
          <a:p>
            <a:r>
              <a:rPr lang="fr-FR" i="1" dirty="0"/>
              <a:t>                    ganglion</a:t>
            </a:r>
          </a:p>
          <a:p>
            <a:r>
              <a:rPr lang="fr-FR" i="1" dirty="0"/>
              <a:t>Cytologie</a:t>
            </a:r>
          </a:p>
          <a:p>
            <a:r>
              <a:rPr lang="fr-FR" i="1" dirty="0"/>
              <a:t>Caractère moléculaire  (BRAF, TERT, TP53)</a:t>
            </a:r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6B74C654-AF5B-1445-9F83-3E1F668E54B6}"/>
              </a:ext>
            </a:extLst>
          </p:cNvPr>
          <p:cNvSpPr txBox="1"/>
          <p:nvPr/>
        </p:nvSpPr>
        <p:spPr>
          <a:xfrm>
            <a:off x="4192721" y="23394"/>
            <a:ext cx="1057534" cy="20313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&gt; 40 ans</a:t>
            </a:r>
          </a:p>
          <a:p>
            <a:endParaRPr lang="fr-FR" dirty="0"/>
          </a:p>
          <a:p>
            <a:r>
              <a:rPr lang="fr-FR" dirty="0"/>
              <a:t>unique</a:t>
            </a:r>
          </a:p>
          <a:p>
            <a:r>
              <a:rPr lang="fr-FR" dirty="0"/>
              <a:t>(-)</a:t>
            </a:r>
          </a:p>
          <a:p>
            <a:r>
              <a:rPr lang="fr-FR" dirty="0"/>
              <a:t>cN0</a:t>
            </a:r>
          </a:p>
          <a:p>
            <a:r>
              <a:rPr lang="fr-FR" dirty="0"/>
              <a:t>favorable</a:t>
            </a:r>
          </a:p>
          <a:p>
            <a:r>
              <a:rPr lang="fr-FR" dirty="0"/>
              <a:t>(-)</a:t>
            </a:r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2F44670C-12AD-704E-9735-888ABAC5E474}"/>
              </a:ext>
            </a:extLst>
          </p:cNvPr>
          <p:cNvSpPr txBox="1"/>
          <p:nvPr/>
        </p:nvSpPr>
        <p:spPr>
          <a:xfrm>
            <a:off x="263065" y="3256414"/>
            <a:ext cx="1652504" cy="646331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r>
              <a:rPr lang="fr-FR" dirty="0"/>
              <a:t>thermoablation</a:t>
            </a:r>
          </a:p>
          <a:p>
            <a:r>
              <a:rPr lang="fr-FR" dirty="0" err="1"/>
              <a:t>échoguidée</a:t>
            </a:r>
            <a:endParaRPr lang="fr-FR" dirty="0"/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4FF89DB7-EA3E-914C-AC0A-28BB31AB5A88}"/>
              </a:ext>
            </a:extLst>
          </p:cNvPr>
          <p:cNvSpPr txBox="1"/>
          <p:nvPr/>
        </p:nvSpPr>
        <p:spPr>
          <a:xfrm>
            <a:off x="2531487" y="3261472"/>
            <a:ext cx="1959062" cy="369332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r>
              <a:rPr lang="fr-FR" dirty="0"/>
              <a:t>surveillance armée</a:t>
            </a:r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9FF6F7F0-750E-7142-8E31-49FEE9DF4985}"/>
              </a:ext>
            </a:extLst>
          </p:cNvPr>
          <p:cNvSpPr txBox="1"/>
          <p:nvPr/>
        </p:nvSpPr>
        <p:spPr>
          <a:xfrm>
            <a:off x="8368084" y="3235576"/>
            <a:ext cx="1013483" cy="369332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r>
              <a:rPr lang="fr-FR" dirty="0"/>
              <a:t>chirurgie</a:t>
            </a:r>
          </a:p>
        </p:txBody>
      </p:sp>
      <p:sp>
        <p:nvSpPr>
          <p:cNvPr id="27" name="ZoneTexte 26">
            <a:extLst>
              <a:ext uri="{FF2B5EF4-FFF2-40B4-BE49-F238E27FC236}">
                <a16:creationId xmlns:a16="http://schemas.microsoft.com/office/drawing/2014/main" id="{5E931F50-3F94-1F49-8DDC-95EDCEE24340}"/>
              </a:ext>
            </a:extLst>
          </p:cNvPr>
          <p:cNvSpPr txBox="1"/>
          <p:nvPr/>
        </p:nvSpPr>
        <p:spPr>
          <a:xfrm>
            <a:off x="9133921" y="5322016"/>
            <a:ext cx="21752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dirty="0"/>
              <a:t>critères défavorables</a:t>
            </a:r>
          </a:p>
        </p:txBody>
      </p:sp>
      <p:sp>
        <p:nvSpPr>
          <p:cNvPr id="21" name="ZoneTexte 20">
            <a:extLst>
              <a:ext uri="{FF2B5EF4-FFF2-40B4-BE49-F238E27FC236}">
                <a16:creationId xmlns:a16="http://schemas.microsoft.com/office/drawing/2014/main" id="{EE5D5E2C-3138-864E-B98D-BB313815AF36}"/>
              </a:ext>
            </a:extLst>
          </p:cNvPr>
          <p:cNvSpPr txBox="1"/>
          <p:nvPr/>
        </p:nvSpPr>
        <p:spPr>
          <a:xfrm>
            <a:off x="5392014" y="3914722"/>
            <a:ext cx="3361177" cy="646331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r>
              <a:rPr lang="fr-FR" dirty="0"/>
              <a:t>½ </a:t>
            </a:r>
            <a:r>
              <a:rPr lang="fr-FR" dirty="0" err="1"/>
              <a:t>thyroidectomie</a:t>
            </a:r>
            <a:r>
              <a:rPr lang="fr-FR" dirty="0"/>
              <a:t> ou </a:t>
            </a:r>
            <a:r>
              <a:rPr lang="fr-FR" dirty="0" err="1"/>
              <a:t>chir</a:t>
            </a:r>
            <a:r>
              <a:rPr lang="fr-FR" dirty="0"/>
              <a:t> partielle</a:t>
            </a:r>
          </a:p>
          <a:p>
            <a:r>
              <a:rPr lang="fr-FR" dirty="0"/>
              <a:t>+- curage MR</a:t>
            </a:r>
          </a:p>
        </p:txBody>
      </p:sp>
      <p:sp>
        <p:nvSpPr>
          <p:cNvPr id="23" name="ZoneTexte 22">
            <a:extLst>
              <a:ext uri="{FF2B5EF4-FFF2-40B4-BE49-F238E27FC236}">
                <a16:creationId xmlns:a16="http://schemas.microsoft.com/office/drawing/2014/main" id="{C69B0F6F-0C15-374B-BE3D-29A6E6768CA7}"/>
              </a:ext>
            </a:extLst>
          </p:cNvPr>
          <p:cNvSpPr txBox="1"/>
          <p:nvPr/>
        </p:nvSpPr>
        <p:spPr>
          <a:xfrm>
            <a:off x="6491715" y="4547476"/>
            <a:ext cx="17074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dirty="0"/>
              <a:t>analyse différée</a:t>
            </a:r>
          </a:p>
        </p:txBody>
      </p:sp>
      <p:sp>
        <p:nvSpPr>
          <p:cNvPr id="24" name="ZoneTexte 23">
            <a:extLst>
              <a:ext uri="{FF2B5EF4-FFF2-40B4-BE49-F238E27FC236}">
                <a16:creationId xmlns:a16="http://schemas.microsoft.com/office/drawing/2014/main" id="{10A6F452-DC6F-DB46-AC4A-70E75459E489}"/>
              </a:ext>
            </a:extLst>
          </p:cNvPr>
          <p:cNvSpPr txBox="1"/>
          <p:nvPr/>
        </p:nvSpPr>
        <p:spPr>
          <a:xfrm>
            <a:off x="5198511" y="5393273"/>
            <a:ext cx="19380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critères favorables</a:t>
            </a:r>
          </a:p>
        </p:txBody>
      </p:sp>
      <p:sp>
        <p:nvSpPr>
          <p:cNvPr id="25" name="ZoneTexte 24">
            <a:extLst>
              <a:ext uri="{FF2B5EF4-FFF2-40B4-BE49-F238E27FC236}">
                <a16:creationId xmlns:a16="http://schemas.microsoft.com/office/drawing/2014/main" id="{3F3EF4A8-C6BC-0242-B136-3E30DE879241}"/>
              </a:ext>
            </a:extLst>
          </p:cNvPr>
          <p:cNvSpPr txBox="1"/>
          <p:nvPr/>
        </p:nvSpPr>
        <p:spPr>
          <a:xfrm>
            <a:off x="5484760" y="6065994"/>
            <a:ext cx="1399294" cy="646331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r>
              <a:rPr lang="fr-FR" dirty="0"/>
              <a:t>Surveillance </a:t>
            </a:r>
          </a:p>
          <a:p>
            <a:r>
              <a:rPr lang="fr-FR" dirty="0" err="1"/>
              <a:t>Levothyrox</a:t>
            </a:r>
            <a:r>
              <a:rPr lang="fr-FR" dirty="0"/>
              <a:t> ?</a:t>
            </a:r>
          </a:p>
        </p:txBody>
      </p:sp>
      <p:sp>
        <p:nvSpPr>
          <p:cNvPr id="26" name="ZoneTexte 25">
            <a:extLst>
              <a:ext uri="{FF2B5EF4-FFF2-40B4-BE49-F238E27FC236}">
                <a16:creationId xmlns:a16="http://schemas.microsoft.com/office/drawing/2014/main" id="{43DFBB8F-5F66-B04C-A992-9572F45B5D33}"/>
              </a:ext>
            </a:extLst>
          </p:cNvPr>
          <p:cNvSpPr txBox="1"/>
          <p:nvPr/>
        </p:nvSpPr>
        <p:spPr>
          <a:xfrm>
            <a:off x="8874825" y="3913479"/>
            <a:ext cx="3218752" cy="923330"/>
          </a:xfrm>
          <a:prstGeom prst="rect">
            <a:avLst/>
          </a:prstGeom>
          <a:noFill/>
          <a:ln w="6350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fr-FR" dirty="0" err="1"/>
              <a:t>Thyroidectomie</a:t>
            </a:r>
            <a:r>
              <a:rPr lang="fr-FR" dirty="0"/>
              <a:t> totale</a:t>
            </a:r>
          </a:p>
          <a:p>
            <a:r>
              <a:rPr lang="fr-FR" dirty="0"/>
              <a:t>+ curage MR</a:t>
            </a:r>
          </a:p>
          <a:p>
            <a:r>
              <a:rPr lang="fr-FR" dirty="0"/>
              <a:t>+- curage JC homolatéral au </a:t>
            </a:r>
            <a:r>
              <a:rPr lang="fr-FR" sz="1500" dirty="0"/>
              <a:t>MCP</a:t>
            </a:r>
          </a:p>
        </p:txBody>
      </p:sp>
      <p:sp>
        <p:nvSpPr>
          <p:cNvPr id="28" name="ZoneTexte 27">
            <a:extLst>
              <a:ext uri="{FF2B5EF4-FFF2-40B4-BE49-F238E27FC236}">
                <a16:creationId xmlns:a16="http://schemas.microsoft.com/office/drawing/2014/main" id="{EA5AC046-58A2-944F-87BD-2466908BC0FD}"/>
              </a:ext>
            </a:extLst>
          </p:cNvPr>
          <p:cNvSpPr txBox="1"/>
          <p:nvPr/>
        </p:nvSpPr>
        <p:spPr>
          <a:xfrm>
            <a:off x="8574157" y="5801403"/>
            <a:ext cx="3617843" cy="369332"/>
          </a:xfrm>
          <a:prstGeom prst="rect">
            <a:avLst/>
          </a:prstGeom>
          <a:noFill/>
          <a:ln w="3175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fr-FR" b="1" dirty="0"/>
              <a:t>Totalisation +- curage MR </a:t>
            </a:r>
            <a:r>
              <a:rPr lang="fr-FR" sz="1400" b="1" dirty="0"/>
              <a:t>controlatéral</a:t>
            </a:r>
          </a:p>
        </p:txBody>
      </p:sp>
      <p:cxnSp>
        <p:nvCxnSpPr>
          <p:cNvPr id="58" name="Connecteur droit 57">
            <a:extLst>
              <a:ext uri="{FF2B5EF4-FFF2-40B4-BE49-F238E27FC236}">
                <a16:creationId xmlns:a16="http://schemas.microsoft.com/office/drawing/2014/main" id="{6450B20A-B926-C142-A92A-AB7537566E52}"/>
              </a:ext>
            </a:extLst>
          </p:cNvPr>
          <p:cNvCxnSpPr>
            <a:cxnSpLocks/>
          </p:cNvCxnSpPr>
          <p:nvPr/>
        </p:nvCxnSpPr>
        <p:spPr>
          <a:xfrm flipH="1">
            <a:off x="10377756" y="5586194"/>
            <a:ext cx="9137" cy="206347"/>
          </a:xfrm>
          <a:prstGeom prst="line">
            <a:avLst/>
          </a:prstGeom>
          <a:ln w="317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9" name="ZoneTexte 58">
            <a:extLst>
              <a:ext uri="{FF2B5EF4-FFF2-40B4-BE49-F238E27FC236}">
                <a16:creationId xmlns:a16="http://schemas.microsoft.com/office/drawing/2014/main" id="{4FC963C6-1574-C046-A91E-1BB4CB91E03F}"/>
              </a:ext>
            </a:extLst>
          </p:cNvPr>
          <p:cNvSpPr txBox="1"/>
          <p:nvPr/>
        </p:nvSpPr>
        <p:spPr>
          <a:xfrm>
            <a:off x="0" y="6508345"/>
            <a:ext cx="448757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i="1" dirty="0"/>
              <a:t>(1) Cellules hautes, variant sclérosant diffus, </a:t>
            </a:r>
            <a:r>
              <a:rPr lang="fr-FR" sz="1400" i="1" dirty="0" err="1"/>
              <a:t>columnar</a:t>
            </a:r>
            <a:r>
              <a:rPr lang="fr-FR" sz="1400" i="1" dirty="0"/>
              <a:t> </a:t>
            </a:r>
            <a:r>
              <a:rPr lang="fr-FR" sz="1400" i="1" dirty="0" err="1"/>
              <a:t>cell</a:t>
            </a:r>
            <a:endParaRPr lang="fr-FR" sz="1400" i="1" dirty="0"/>
          </a:p>
        </p:txBody>
      </p:sp>
      <p:cxnSp>
        <p:nvCxnSpPr>
          <p:cNvPr id="37" name="Connecteur en angle 36">
            <a:extLst>
              <a:ext uri="{FF2B5EF4-FFF2-40B4-BE49-F238E27FC236}">
                <a16:creationId xmlns:a16="http://schemas.microsoft.com/office/drawing/2014/main" id="{B67263E4-F082-F646-BF21-CE2EB38D702A}"/>
              </a:ext>
            </a:extLst>
          </p:cNvPr>
          <p:cNvCxnSpPr>
            <a:cxnSpLocks/>
          </p:cNvCxnSpPr>
          <p:nvPr/>
        </p:nvCxnSpPr>
        <p:spPr>
          <a:xfrm rot="5400000">
            <a:off x="7907191" y="3082283"/>
            <a:ext cx="324000" cy="1368000"/>
          </a:xfrm>
          <a:prstGeom prst="bentConnector3">
            <a:avLst>
              <a:gd name="adj1" fmla="val 5392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ZoneTexte 39">
            <a:extLst>
              <a:ext uri="{FF2B5EF4-FFF2-40B4-BE49-F238E27FC236}">
                <a16:creationId xmlns:a16="http://schemas.microsoft.com/office/drawing/2014/main" id="{238A799D-4A9A-854E-8B8D-E376415DA9BA}"/>
              </a:ext>
            </a:extLst>
          </p:cNvPr>
          <p:cNvSpPr txBox="1"/>
          <p:nvPr/>
        </p:nvSpPr>
        <p:spPr>
          <a:xfrm>
            <a:off x="7819534" y="4164"/>
            <a:ext cx="190444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&lt; 40 ans                  </a:t>
            </a:r>
          </a:p>
          <a:p>
            <a:r>
              <a:rPr lang="fr-FR" dirty="0"/>
              <a:t>PR</a:t>
            </a:r>
          </a:p>
          <a:p>
            <a:r>
              <a:rPr lang="fr-FR" dirty="0"/>
              <a:t>&gt; 5 mm	               </a:t>
            </a:r>
          </a:p>
          <a:p>
            <a:r>
              <a:rPr lang="fr-FR" dirty="0"/>
              <a:t>(+)                           </a:t>
            </a:r>
          </a:p>
          <a:p>
            <a:r>
              <a:rPr lang="fr-FR" dirty="0"/>
              <a:t>cN0</a:t>
            </a:r>
          </a:p>
          <a:p>
            <a:r>
              <a:rPr lang="fr-FR" dirty="0"/>
              <a:t>défavorable (1) </a:t>
            </a:r>
          </a:p>
          <a:p>
            <a:r>
              <a:rPr lang="fr-FR" dirty="0"/>
              <a:t>(+)</a:t>
            </a:r>
          </a:p>
          <a:p>
            <a:r>
              <a:rPr lang="fr-FR" dirty="0"/>
              <a:t>                                  </a:t>
            </a:r>
          </a:p>
        </p:txBody>
      </p:sp>
      <p:cxnSp>
        <p:nvCxnSpPr>
          <p:cNvPr id="41" name="Connecteur en angle 40">
            <a:extLst>
              <a:ext uri="{FF2B5EF4-FFF2-40B4-BE49-F238E27FC236}">
                <a16:creationId xmlns:a16="http://schemas.microsoft.com/office/drawing/2014/main" id="{174BA277-8522-3847-9FF1-CD3EE4B251C6}"/>
              </a:ext>
            </a:extLst>
          </p:cNvPr>
          <p:cNvCxnSpPr>
            <a:cxnSpLocks/>
          </p:cNvCxnSpPr>
          <p:nvPr/>
        </p:nvCxnSpPr>
        <p:spPr>
          <a:xfrm rot="5400000">
            <a:off x="6545527" y="4681057"/>
            <a:ext cx="360000" cy="1116000"/>
          </a:xfrm>
          <a:prstGeom prst="bentConnector3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Connecteur droit 56">
            <a:extLst>
              <a:ext uri="{FF2B5EF4-FFF2-40B4-BE49-F238E27FC236}">
                <a16:creationId xmlns:a16="http://schemas.microsoft.com/office/drawing/2014/main" id="{65039550-79A6-5C4E-8678-9F7C8A924AFD}"/>
              </a:ext>
            </a:extLst>
          </p:cNvPr>
          <p:cNvCxnSpPr>
            <a:cxnSpLocks/>
          </p:cNvCxnSpPr>
          <p:nvPr/>
        </p:nvCxnSpPr>
        <p:spPr>
          <a:xfrm>
            <a:off x="6169339" y="5847980"/>
            <a:ext cx="3865" cy="21801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Connecteur en angle 42">
            <a:extLst>
              <a:ext uri="{FF2B5EF4-FFF2-40B4-BE49-F238E27FC236}">
                <a16:creationId xmlns:a16="http://schemas.microsoft.com/office/drawing/2014/main" id="{3FBE9B8D-252C-5B47-816A-7B82E539D1C3}"/>
              </a:ext>
            </a:extLst>
          </p:cNvPr>
          <p:cNvCxnSpPr>
            <a:cxnSpLocks/>
          </p:cNvCxnSpPr>
          <p:nvPr/>
        </p:nvCxnSpPr>
        <p:spPr>
          <a:xfrm rot="16200000" flipH="1">
            <a:off x="8658893" y="3690586"/>
            <a:ext cx="360000" cy="3096000"/>
          </a:xfrm>
          <a:prstGeom prst="bentConnector3">
            <a:avLst/>
          </a:prstGeom>
          <a:ln w="317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2" name="Connecteur en angle 111">
            <a:extLst>
              <a:ext uri="{FF2B5EF4-FFF2-40B4-BE49-F238E27FC236}">
                <a16:creationId xmlns:a16="http://schemas.microsoft.com/office/drawing/2014/main" id="{538ABDE6-9942-AD40-89B2-8B3D1613E204}"/>
              </a:ext>
            </a:extLst>
          </p:cNvPr>
          <p:cNvCxnSpPr>
            <a:cxnSpLocks/>
          </p:cNvCxnSpPr>
          <p:nvPr/>
        </p:nvCxnSpPr>
        <p:spPr>
          <a:xfrm rot="16200000" flipH="1">
            <a:off x="6215756" y="690545"/>
            <a:ext cx="864000" cy="4248000"/>
          </a:xfrm>
          <a:prstGeom prst="bentConnector3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4" name="Connecteur en angle 113">
            <a:extLst>
              <a:ext uri="{FF2B5EF4-FFF2-40B4-BE49-F238E27FC236}">
                <a16:creationId xmlns:a16="http://schemas.microsoft.com/office/drawing/2014/main" id="{3EC85E22-D16A-EF4F-BC99-BB74CF5AF232}"/>
              </a:ext>
            </a:extLst>
          </p:cNvPr>
          <p:cNvCxnSpPr>
            <a:cxnSpLocks/>
          </p:cNvCxnSpPr>
          <p:nvPr/>
        </p:nvCxnSpPr>
        <p:spPr>
          <a:xfrm rot="5400000">
            <a:off x="9028281" y="2448065"/>
            <a:ext cx="821063" cy="727328"/>
          </a:xfrm>
          <a:prstGeom prst="bentConnector3">
            <a:avLst/>
          </a:prstGeom>
          <a:ln w="63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Connecteur en angle 43">
            <a:extLst>
              <a:ext uri="{FF2B5EF4-FFF2-40B4-BE49-F238E27FC236}">
                <a16:creationId xmlns:a16="http://schemas.microsoft.com/office/drawing/2014/main" id="{AA3F0395-4156-AC4D-8844-FB46F0456B2E}"/>
              </a:ext>
            </a:extLst>
          </p:cNvPr>
          <p:cNvCxnSpPr>
            <a:cxnSpLocks/>
          </p:cNvCxnSpPr>
          <p:nvPr/>
        </p:nvCxnSpPr>
        <p:spPr>
          <a:xfrm rot="16200000" flipH="1">
            <a:off x="10083147" y="2584076"/>
            <a:ext cx="324000" cy="2340000"/>
          </a:xfrm>
          <a:prstGeom prst="bentConnector3">
            <a:avLst/>
          </a:prstGeom>
          <a:ln w="63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Rectangle 1">
            <a:extLst>
              <a:ext uri="{FF2B5EF4-FFF2-40B4-BE49-F238E27FC236}">
                <a16:creationId xmlns:a16="http://schemas.microsoft.com/office/drawing/2014/main" id="{1D73F405-FBD7-1E4D-88F5-2FC40B84BEB5}"/>
              </a:ext>
            </a:extLst>
          </p:cNvPr>
          <p:cNvSpPr/>
          <p:nvPr/>
        </p:nvSpPr>
        <p:spPr>
          <a:xfrm>
            <a:off x="193356" y="1949518"/>
            <a:ext cx="138134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i="1" dirty="0"/>
              <a:t>M à distance</a:t>
            </a:r>
          </a:p>
        </p:txBody>
      </p:sp>
      <p:cxnSp>
        <p:nvCxnSpPr>
          <p:cNvPr id="13" name="Connecteur droit 12">
            <a:extLst>
              <a:ext uri="{FF2B5EF4-FFF2-40B4-BE49-F238E27FC236}">
                <a16:creationId xmlns:a16="http://schemas.microsoft.com/office/drawing/2014/main" id="{E2B84DF2-4F02-F241-B015-3D41D279D437}"/>
              </a:ext>
            </a:extLst>
          </p:cNvPr>
          <p:cNvCxnSpPr>
            <a:cxnSpLocks/>
          </p:cNvCxnSpPr>
          <p:nvPr/>
        </p:nvCxnSpPr>
        <p:spPr>
          <a:xfrm flipH="1">
            <a:off x="11440334" y="4836809"/>
            <a:ext cx="14408" cy="1710798"/>
          </a:xfrm>
          <a:prstGeom prst="line">
            <a:avLst/>
          </a:prstGeom>
          <a:ln w="63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Connecteur droit 16">
            <a:extLst>
              <a:ext uri="{FF2B5EF4-FFF2-40B4-BE49-F238E27FC236}">
                <a16:creationId xmlns:a16="http://schemas.microsoft.com/office/drawing/2014/main" id="{901EC73E-DB3E-0049-9D8E-34C27EDE6907}"/>
              </a:ext>
            </a:extLst>
          </p:cNvPr>
          <p:cNvCxnSpPr>
            <a:cxnSpLocks/>
          </p:cNvCxnSpPr>
          <p:nvPr/>
        </p:nvCxnSpPr>
        <p:spPr>
          <a:xfrm>
            <a:off x="11008760" y="6553552"/>
            <a:ext cx="431574" cy="0"/>
          </a:xfrm>
          <a:prstGeom prst="line">
            <a:avLst/>
          </a:prstGeom>
          <a:ln w="63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ZoneTexte 33">
            <a:extLst>
              <a:ext uri="{FF2B5EF4-FFF2-40B4-BE49-F238E27FC236}">
                <a16:creationId xmlns:a16="http://schemas.microsoft.com/office/drawing/2014/main" id="{024A64C7-5BD4-FC46-B538-83D66E6112C6}"/>
              </a:ext>
            </a:extLst>
          </p:cNvPr>
          <p:cNvSpPr txBox="1"/>
          <p:nvPr/>
        </p:nvSpPr>
        <p:spPr>
          <a:xfrm>
            <a:off x="2423537" y="3654709"/>
            <a:ext cx="19945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i="1" dirty="0"/>
              <a:t>Écho / 6 mois 2 ans</a:t>
            </a:r>
          </a:p>
        </p:txBody>
      </p:sp>
      <p:sp>
        <p:nvSpPr>
          <p:cNvPr id="35" name="ZoneTexte 34">
            <a:extLst>
              <a:ext uri="{FF2B5EF4-FFF2-40B4-BE49-F238E27FC236}">
                <a16:creationId xmlns:a16="http://schemas.microsoft.com/office/drawing/2014/main" id="{88E07D68-38F1-1A40-A8BC-A59008CEE1CD}"/>
              </a:ext>
            </a:extLst>
          </p:cNvPr>
          <p:cNvSpPr txBox="1"/>
          <p:nvPr/>
        </p:nvSpPr>
        <p:spPr>
          <a:xfrm>
            <a:off x="2531487" y="4960054"/>
            <a:ext cx="2060179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si     &gt; 50% volume</a:t>
            </a:r>
          </a:p>
          <a:p>
            <a:r>
              <a:rPr lang="fr-FR" dirty="0"/>
              <a:t>        &gt; 3 mm en 1 an</a:t>
            </a:r>
          </a:p>
          <a:p>
            <a:r>
              <a:rPr lang="fr-FR" dirty="0"/>
              <a:t>   </a:t>
            </a:r>
            <a:r>
              <a:rPr lang="fr-FR" dirty="0" err="1"/>
              <a:t>adp</a:t>
            </a:r>
            <a:endParaRPr lang="fr-FR" dirty="0"/>
          </a:p>
        </p:txBody>
      </p:sp>
      <p:cxnSp>
        <p:nvCxnSpPr>
          <p:cNvPr id="38" name="Connecteur droit avec flèche 37">
            <a:extLst>
              <a:ext uri="{FF2B5EF4-FFF2-40B4-BE49-F238E27FC236}">
                <a16:creationId xmlns:a16="http://schemas.microsoft.com/office/drawing/2014/main" id="{04786179-EC8D-FB4B-9AA2-E9753EB91D87}"/>
              </a:ext>
            </a:extLst>
          </p:cNvPr>
          <p:cNvCxnSpPr/>
          <p:nvPr/>
        </p:nvCxnSpPr>
        <p:spPr>
          <a:xfrm flipV="1">
            <a:off x="2790438" y="5001700"/>
            <a:ext cx="291327" cy="18466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Connecteur droit 38">
            <a:extLst>
              <a:ext uri="{FF2B5EF4-FFF2-40B4-BE49-F238E27FC236}">
                <a16:creationId xmlns:a16="http://schemas.microsoft.com/office/drawing/2014/main" id="{90FBDA64-33EC-1D48-9135-3308A97EBA1F}"/>
              </a:ext>
            </a:extLst>
          </p:cNvPr>
          <p:cNvCxnSpPr>
            <a:cxnSpLocks/>
          </p:cNvCxnSpPr>
          <p:nvPr/>
        </p:nvCxnSpPr>
        <p:spPr>
          <a:xfrm flipH="1">
            <a:off x="3446197" y="4024041"/>
            <a:ext cx="21132" cy="843569"/>
          </a:xfrm>
          <a:prstGeom prst="line">
            <a:avLst/>
          </a:prstGeom>
          <a:ln w="63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Connecteur droit avec flèche 44">
            <a:extLst>
              <a:ext uri="{FF2B5EF4-FFF2-40B4-BE49-F238E27FC236}">
                <a16:creationId xmlns:a16="http://schemas.microsoft.com/office/drawing/2014/main" id="{2F596857-7D9E-8F4F-8C77-D99BCB0ED52E}"/>
              </a:ext>
            </a:extLst>
          </p:cNvPr>
          <p:cNvCxnSpPr>
            <a:cxnSpLocks/>
          </p:cNvCxnSpPr>
          <p:nvPr/>
        </p:nvCxnSpPr>
        <p:spPr>
          <a:xfrm>
            <a:off x="4685005" y="3503703"/>
            <a:ext cx="3530857" cy="1181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ZoneTexte 14">
            <a:extLst>
              <a:ext uri="{FF2B5EF4-FFF2-40B4-BE49-F238E27FC236}">
                <a16:creationId xmlns:a16="http://schemas.microsoft.com/office/drawing/2014/main" id="{A3DDD7F9-8A3E-604B-9C19-07A33B819464}"/>
              </a:ext>
            </a:extLst>
          </p:cNvPr>
          <p:cNvSpPr txBox="1"/>
          <p:nvPr/>
        </p:nvSpPr>
        <p:spPr>
          <a:xfrm>
            <a:off x="9717979" y="6362941"/>
            <a:ext cx="1284967" cy="369332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r>
              <a:rPr lang="fr-FR" dirty="0" err="1"/>
              <a:t>IRAthérapie</a:t>
            </a:r>
            <a:endParaRPr lang="fr-FR" dirty="0"/>
          </a:p>
        </p:txBody>
      </p:sp>
      <p:cxnSp>
        <p:nvCxnSpPr>
          <p:cNvPr id="46" name="Connecteur droit 45">
            <a:extLst>
              <a:ext uri="{FF2B5EF4-FFF2-40B4-BE49-F238E27FC236}">
                <a16:creationId xmlns:a16="http://schemas.microsoft.com/office/drawing/2014/main" id="{D07445EF-A85C-D447-ADC0-46B28ADC8992}"/>
              </a:ext>
            </a:extLst>
          </p:cNvPr>
          <p:cNvCxnSpPr>
            <a:cxnSpLocks/>
          </p:cNvCxnSpPr>
          <p:nvPr/>
        </p:nvCxnSpPr>
        <p:spPr>
          <a:xfrm flipH="1">
            <a:off x="10377756" y="6169660"/>
            <a:ext cx="9137" cy="206347"/>
          </a:xfrm>
          <a:prstGeom prst="line">
            <a:avLst/>
          </a:prstGeom>
          <a:ln w="317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Connecteur droit 41">
            <a:extLst>
              <a:ext uri="{FF2B5EF4-FFF2-40B4-BE49-F238E27FC236}">
                <a16:creationId xmlns:a16="http://schemas.microsoft.com/office/drawing/2014/main" id="{7F8CEA4A-C614-D24E-BC5D-C8E28736CB72}"/>
              </a:ext>
            </a:extLst>
          </p:cNvPr>
          <p:cNvCxnSpPr>
            <a:cxnSpLocks/>
          </p:cNvCxnSpPr>
          <p:nvPr/>
        </p:nvCxnSpPr>
        <p:spPr>
          <a:xfrm flipV="1">
            <a:off x="8922925" y="2401197"/>
            <a:ext cx="0" cy="855218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Connecteur droit 46">
            <a:extLst>
              <a:ext uri="{FF2B5EF4-FFF2-40B4-BE49-F238E27FC236}">
                <a16:creationId xmlns:a16="http://schemas.microsoft.com/office/drawing/2014/main" id="{0ED4C57E-EE29-494C-877D-A911F5F1392E}"/>
              </a:ext>
            </a:extLst>
          </p:cNvPr>
          <p:cNvCxnSpPr>
            <a:cxnSpLocks/>
          </p:cNvCxnSpPr>
          <p:nvPr/>
        </p:nvCxnSpPr>
        <p:spPr>
          <a:xfrm>
            <a:off x="4682641" y="3515518"/>
            <a:ext cx="16918" cy="1849741"/>
          </a:xfrm>
          <a:prstGeom prst="line">
            <a:avLst/>
          </a:prstGeom>
          <a:ln w="63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Accolade fermante 15">
            <a:extLst>
              <a:ext uri="{FF2B5EF4-FFF2-40B4-BE49-F238E27FC236}">
                <a16:creationId xmlns:a16="http://schemas.microsoft.com/office/drawing/2014/main" id="{EC5F3C13-0F8A-6B45-A37D-23E810C0FBA3}"/>
              </a:ext>
            </a:extLst>
          </p:cNvPr>
          <p:cNvSpPr/>
          <p:nvPr/>
        </p:nvSpPr>
        <p:spPr>
          <a:xfrm>
            <a:off x="4467231" y="5113258"/>
            <a:ext cx="155448" cy="914400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8" name="ZoneTexte 47">
            <a:extLst>
              <a:ext uri="{FF2B5EF4-FFF2-40B4-BE49-F238E27FC236}">
                <a16:creationId xmlns:a16="http://schemas.microsoft.com/office/drawing/2014/main" id="{223D57CB-E5F4-BA45-9691-9883F61DF680}"/>
              </a:ext>
            </a:extLst>
          </p:cNvPr>
          <p:cNvSpPr txBox="1"/>
          <p:nvPr/>
        </p:nvSpPr>
        <p:spPr>
          <a:xfrm>
            <a:off x="9395322" y="-13310"/>
            <a:ext cx="2698255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ATCD RTE cou, familial CDT</a:t>
            </a:r>
          </a:p>
          <a:p>
            <a:r>
              <a:rPr lang="fr-FR" dirty="0"/>
              <a:t>PR</a:t>
            </a:r>
          </a:p>
          <a:p>
            <a:r>
              <a:rPr lang="fr-FR" dirty="0"/>
              <a:t>multifocal, ETE</a:t>
            </a:r>
          </a:p>
          <a:p>
            <a:r>
              <a:rPr lang="fr-FR" dirty="0"/>
              <a:t>cN1 </a:t>
            </a:r>
          </a:p>
          <a:p>
            <a:endParaRPr lang="fr-FR" dirty="0"/>
          </a:p>
          <a:p>
            <a:endParaRPr lang="fr-FR" dirty="0"/>
          </a:p>
          <a:p>
            <a:r>
              <a:rPr lang="fr-FR" dirty="0"/>
              <a:t>                            </a:t>
            </a:r>
          </a:p>
          <a:p>
            <a:r>
              <a:rPr lang="fr-FR" dirty="0"/>
              <a:t>(+)</a:t>
            </a:r>
          </a:p>
          <a:p>
            <a:endParaRPr lang="fr-FR" dirty="0"/>
          </a:p>
          <a:p>
            <a:r>
              <a:rPr lang="fr-FR" dirty="0"/>
              <a:t> 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31C4B8ED-C125-1C44-838E-5E80F6D13B0E}"/>
              </a:ext>
            </a:extLst>
          </p:cNvPr>
          <p:cNvSpPr/>
          <p:nvPr/>
        </p:nvSpPr>
        <p:spPr>
          <a:xfrm>
            <a:off x="5406584" y="4774080"/>
            <a:ext cx="435516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b="1" dirty="0"/>
              <a:t>découverte fortuite MPTC après lobectomie</a:t>
            </a:r>
          </a:p>
        </p:txBody>
      </p:sp>
      <p:cxnSp>
        <p:nvCxnSpPr>
          <p:cNvPr id="49" name="Connecteur droit 48">
            <a:extLst>
              <a:ext uri="{FF2B5EF4-FFF2-40B4-BE49-F238E27FC236}">
                <a16:creationId xmlns:a16="http://schemas.microsoft.com/office/drawing/2014/main" id="{D723767B-F5A4-684E-A9C0-E6751AA1A1A9}"/>
              </a:ext>
            </a:extLst>
          </p:cNvPr>
          <p:cNvCxnSpPr>
            <a:cxnSpLocks/>
          </p:cNvCxnSpPr>
          <p:nvPr/>
        </p:nvCxnSpPr>
        <p:spPr>
          <a:xfrm>
            <a:off x="1915569" y="3446138"/>
            <a:ext cx="61591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Accolade fermante 49">
            <a:extLst>
              <a:ext uri="{FF2B5EF4-FFF2-40B4-BE49-F238E27FC236}">
                <a16:creationId xmlns:a16="http://schemas.microsoft.com/office/drawing/2014/main" id="{84490202-502B-C646-85FE-071C9DC98A1A}"/>
              </a:ext>
            </a:extLst>
          </p:cNvPr>
          <p:cNvSpPr/>
          <p:nvPr/>
        </p:nvSpPr>
        <p:spPr>
          <a:xfrm rot="5400000">
            <a:off x="9700509" y="469689"/>
            <a:ext cx="226684" cy="3636335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86777575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 8">
            <a:extLst>
              <a:ext uri="{FF2B5EF4-FFF2-40B4-BE49-F238E27FC236}">
                <a16:creationId xmlns:a16="http://schemas.microsoft.com/office/drawing/2014/main" id="{094DF2E9-F024-924A-8B89-C88DC3F055B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9321" t="2963" r="30401" b="58024"/>
          <a:stretch/>
        </p:blipFill>
        <p:spPr>
          <a:xfrm>
            <a:off x="389467" y="237067"/>
            <a:ext cx="4419599" cy="2675467"/>
          </a:xfrm>
          <a:prstGeom prst="rect">
            <a:avLst/>
          </a:prstGeom>
        </p:spPr>
      </p:pic>
      <p:sp>
        <p:nvSpPr>
          <p:cNvPr id="11" name="ZoneTexte 10">
            <a:extLst>
              <a:ext uri="{FF2B5EF4-FFF2-40B4-BE49-F238E27FC236}">
                <a16:creationId xmlns:a16="http://schemas.microsoft.com/office/drawing/2014/main" id="{4BFFD2E9-809F-CF43-AFAF-E19027CB7CE2}"/>
              </a:ext>
            </a:extLst>
          </p:cNvPr>
          <p:cNvSpPr txBox="1"/>
          <p:nvPr/>
        </p:nvSpPr>
        <p:spPr>
          <a:xfrm>
            <a:off x="534237" y="4177899"/>
            <a:ext cx="6047938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err="1"/>
              <a:t>Drs</a:t>
            </a:r>
            <a:r>
              <a:rPr lang="fr-FR" dirty="0"/>
              <a:t> A. BIZEAU, M. BECHARA, J. BARBUT, C. BORY, B. GUELFUCCI</a:t>
            </a:r>
          </a:p>
          <a:p>
            <a:r>
              <a:rPr lang="fr-FR" dirty="0"/>
              <a:t>Service d’orl et de chirurgie cervico- et maxillo-faciale</a:t>
            </a:r>
          </a:p>
          <a:p>
            <a:r>
              <a:rPr lang="fr-FR" dirty="0"/>
              <a:t>Hôpital Sainte Musse  - Toulon</a:t>
            </a:r>
          </a:p>
        </p:txBody>
      </p:sp>
      <p:pic>
        <p:nvPicPr>
          <p:cNvPr id="12" name="Picture 4" descr="Toulon-Hopital-Chambre-Musse">
            <a:extLst>
              <a:ext uri="{FF2B5EF4-FFF2-40B4-BE49-F238E27FC236}">
                <a16:creationId xmlns:a16="http://schemas.microsoft.com/office/drawing/2014/main" id="{0DD52D09-DCCD-8346-8800-457679FB642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71" t="6157" r="845"/>
          <a:stretch>
            <a:fillRect/>
          </a:stretch>
        </p:blipFill>
        <p:spPr bwMode="auto">
          <a:xfrm>
            <a:off x="7195930" y="4924685"/>
            <a:ext cx="4720433" cy="1693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5">
            <a:extLst>
              <a:ext uri="{FF2B5EF4-FFF2-40B4-BE49-F238E27FC236}">
                <a16:creationId xmlns:a16="http://schemas.microsoft.com/office/drawing/2014/main" id="{AAE1A82B-6EFF-F94C-A316-F7CDF5BC6C5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634" r="41710" b="69804"/>
          <a:stretch>
            <a:fillRect/>
          </a:stretch>
        </p:blipFill>
        <p:spPr bwMode="auto">
          <a:xfrm>
            <a:off x="7195929" y="4354443"/>
            <a:ext cx="4720433" cy="5702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ZoneTexte 13">
            <a:extLst>
              <a:ext uri="{FF2B5EF4-FFF2-40B4-BE49-F238E27FC236}">
                <a16:creationId xmlns:a16="http://schemas.microsoft.com/office/drawing/2014/main" id="{73B5C66A-D369-1C44-BF3E-BFA1E958FFB8}"/>
              </a:ext>
            </a:extLst>
          </p:cNvPr>
          <p:cNvSpPr txBox="1"/>
          <p:nvPr/>
        </p:nvSpPr>
        <p:spPr>
          <a:xfrm>
            <a:off x="6443330" y="1297172"/>
            <a:ext cx="400282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dirty="0" err="1"/>
              <a:t>Microcarcinome</a:t>
            </a:r>
            <a:r>
              <a:rPr lang="fr-FR" sz="2400" dirty="0"/>
              <a:t> de la thyroïde</a:t>
            </a:r>
          </a:p>
          <a:p>
            <a:pPr algn="ctr"/>
            <a:r>
              <a:rPr lang="fr-FR" sz="2400" dirty="0"/>
              <a:t>et chirurgie</a:t>
            </a:r>
          </a:p>
        </p:txBody>
      </p:sp>
    </p:spTree>
    <p:extLst>
      <p:ext uri="{BB962C8B-B14F-4D97-AF65-F5344CB8AC3E}">
        <p14:creationId xmlns:p14="http://schemas.microsoft.com/office/powerpoint/2010/main" val="3368409656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>
            <a:extLst>
              <a:ext uri="{FF2B5EF4-FFF2-40B4-BE49-F238E27FC236}">
                <a16:creationId xmlns:a16="http://schemas.microsoft.com/office/drawing/2014/main" id="{D3F63816-AB11-7E48-A8FE-9CD7BCABE3D0}"/>
              </a:ext>
            </a:extLst>
          </p:cNvPr>
          <p:cNvSpPr txBox="1"/>
          <p:nvPr/>
        </p:nvSpPr>
        <p:spPr>
          <a:xfrm>
            <a:off x="5143500" y="2667000"/>
            <a:ext cx="101983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4800" dirty="0"/>
              <a:t>FIN</a:t>
            </a:r>
          </a:p>
        </p:txBody>
      </p:sp>
    </p:spTree>
    <p:extLst>
      <p:ext uri="{BB962C8B-B14F-4D97-AF65-F5344CB8AC3E}">
        <p14:creationId xmlns:p14="http://schemas.microsoft.com/office/powerpoint/2010/main" val="2015887433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>
            <a:extLst>
              <a:ext uri="{FF2B5EF4-FFF2-40B4-BE49-F238E27FC236}">
                <a16:creationId xmlns:a16="http://schemas.microsoft.com/office/drawing/2014/main" id="{740AEC6C-847B-CE46-980D-9CC3A79CD09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30436"/>
          <a:stretch/>
        </p:blipFill>
        <p:spPr>
          <a:xfrm>
            <a:off x="2343150" y="571499"/>
            <a:ext cx="5588273" cy="6116727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42304212-4CBA-8B41-8492-6FB6CBEC29DB}"/>
              </a:ext>
            </a:extLst>
          </p:cNvPr>
          <p:cNvSpPr/>
          <p:nvPr/>
        </p:nvSpPr>
        <p:spPr>
          <a:xfrm>
            <a:off x="3419061" y="1729409"/>
            <a:ext cx="4512365" cy="646043"/>
          </a:xfrm>
          <a:prstGeom prst="rect">
            <a:avLst/>
          </a:prstGeom>
          <a:solidFill>
            <a:srgbClr val="FF0000">
              <a:alpha val="28000"/>
            </a:srgb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227115DD-558C-AB4E-B780-8873E7248930}"/>
              </a:ext>
            </a:extLst>
          </p:cNvPr>
          <p:cNvSpPr/>
          <p:nvPr/>
        </p:nvSpPr>
        <p:spPr>
          <a:xfrm>
            <a:off x="3419060" y="3101009"/>
            <a:ext cx="4512365" cy="861391"/>
          </a:xfrm>
          <a:prstGeom prst="rect">
            <a:avLst/>
          </a:prstGeom>
          <a:solidFill>
            <a:srgbClr val="FF0000">
              <a:alpha val="28000"/>
            </a:srgb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4BCCBCD3-F629-0243-8DA5-097489B063D7}"/>
              </a:ext>
            </a:extLst>
          </p:cNvPr>
          <p:cNvSpPr/>
          <p:nvPr/>
        </p:nvSpPr>
        <p:spPr>
          <a:xfrm>
            <a:off x="3419060" y="4465984"/>
            <a:ext cx="4512365" cy="331304"/>
          </a:xfrm>
          <a:prstGeom prst="rect">
            <a:avLst/>
          </a:prstGeom>
          <a:solidFill>
            <a:srgbClr val="FF0000">
              <a:alpha val="28000"/>
            </a:srgb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CBDB3FF2-677E-DD47-800B-1E721BDE975C}"/>
              </a:ext>
            </a:extLst>
          </p:cNvPr>
          <p:cNvSpPr/>
          <p:nvPr/>
        </p:nvSpPr>
        <p:spPr>
          <a:xfrm>
            <a:off x="3419059" y="4841169"/>
            <a:ext cx="4512365" cy="353683"/>
          </a:xfrm>
          <a:prstGeom prst="rect">
            <a:avLst/>
          </a:prstGeom>
          <a:solidFill>
            <a:srgbClr val="FFC000">
              <a:alpha val="28000"/>
            </a:srgbClr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401C1FE9-0D18-A04E-81D0-07FE94F0853A}"/>
              </a:ext>
            </a:extLst>
          </p:cNvPr>
          <p:cNvSpPr/>
          <p:nvPr/>
        </p:nvSpPr>
        <p:spPr>
          <a:xfrm>
            <a:off x="3419058" y="5889749"/>
            <a:ext cx="4512365" cy="391782"/>
          </a:xfrm>
          <a:prstGeom prst="rect">
            <a:avLst/>
          </a:prstGeom>
          <a:solidFill>
            <a:srgbClr val="00B050">
              <a:alpha val="28000"/>
            </a:srgbClr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68339665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>
            <a:extLst>
              <a:ext uri="{FF2B5EF4-FFF2-40B4-BE49-F238E27FC236}">
                <a16:creationId xmlns:a16="http://schemas.microsoft.com/office/drawing/2014/main" id="{740AEC6C-847B-CE46-980D-9CC3A79CD09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43150" y="571499"/>
            <a:ext cx="8033302" cy="6116727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42304212-4CBA-8B41-8492-6FB6CBEC29DB}"/>
              </a:ext>
            </a:extLst>
          </p:cNvPr>
          <p:cNvSpPr/>
          <p:nvPr/>
        </p:nvSpPr>
        <p:spPr>
          <a:xfrm>
            <a:off x="3419061" y="1729409"/>
            <a:ext cx="4512365" cy="646043"/>
          </a:xfrm>
          <a:prstGeom prst="rect">
            <a:avLst/>
          </a:prstGeom>
          <a:solidFill>
            <a:srgbClr val="FF0000">
              <a:alpha val="28000"/>
            </a:srgb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227115DD-558C-AB4E-B780-8873E7248930}"/>
              </a:ext>
            </a:extLst>
          </p:cNvPr>
          <p:cNvSpPr/>
          <p:nvPr/>
        </p:nvSpPr>
        <p:spPr>
          <a:xfrm>
            <a:off x="3419060" y="3101009"/>
            <a:ext cx="4512365" cy="861391"/>
          </a:xfrm>
          <a:prstGeom prst="rect">
            <a:avLst/>
          </a:prstGeom>
          <a:solidFill>
            <a:srgbClr val="FF0000">
              <a:alpha val="28000"/>
            </a:srgb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4BCCBCD3-F629-0243-8DA5-097489B063D7}"/>
              </a:ext>
            </a:extLst>
          </p:cNvPr>
          <p:cNvSpPr/>
          <p:nvPr/>
        </p:nvSpPr>
        <p:spPr>
          <a:xfrm>
            <a:off x="3419060" y="4465984"/>
            <a:ext cx="4512365" cy="331304"/>
          </a:xfrm>
          <a:prstGeom prst="rect">
            <a:avLst/>
          </a:prstGeom>
          <a:solidFill>
            <a:srgbClr val="FF0000">
              <a:alpha val="28000"/>
            </a:srgb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CBDB3FF2-677E-DD47-800B-1E721BDE975C}"/>
              </a:ext>
            </a:extLst>
          </p:cNvPr>
          <p:cNvSpPr/>
          <p:nvPr/>
        </p:nvSpPr>
        <p:spPr>
          <a:xfrm>
            <a:off x="3419059" y="4841169"/>
            <a:ext cx="4512365" cy="353683"/>
          </a:xfrm>
          <a:prstGeom prst="rect">
            <a:avLst/>
          </a:prstGeom>
          <a:solidFill>
            <a:srgbClr val="FFC000">
              <a:alpha val="28000"/>
            </a:srgbClr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401C1FE9-0D18-A04E-81D0-07FE94F0853A}"/>
              </a:ext>
            </a:extLst>
          </p:cNvPr>
          <p:cNvSpPr/>
          <p:nvPr/>
        </p:nvSpPr>
        <p:spPr>
          <a:xfrm>
            <a:off x="3419058" y="5889749"/>
            <a:ext cx="4512365" cy="391782"/>
          </a:xfrm>
          <a:prstGeom prst="rect">
            <a:avLst/>
          </a:prstGeom>
          <a:solidFill>
            <a:srgbClr val="00B050">
              <a:alpha val="28000"/>
            </a:srgbClr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CA46FD4A-53AD-8D4C-8B2B-1871E02908C9}"/>
              </a:ext>
            </a:extLst>
          </p:cNvPr>
          <p:cNvSpPr/>
          <p:nvPr/>
        </p:nvSpPr>
        <p:spPr>
          <a:xfrm>
            <a:off x="7931424" y="5890982"/>
            <a:ext cx="1172820" cy="391782"/>
          </a:xfrm>
          <a:prstGeom prst="rect">
            <a:avLst/>
          </a:prstGeom>
          <a:solidFill>
            <a:srgbClr val="00B050">
              <a:alpha val="28000"/>
            </a:srgbClr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CDE4F637-830C-3F4A-A5EA-DD18EF2F0386}"/>
              </a:ext>
            </a:extLst>
          </p:cNvPr>
          <p:cNvSpPr/>
          <p:nvPr/>
        </p:nvSpPr>
        <p:spPr>
          <a:xfrm>
            <a:off x="7931424" y="4837046"/>
            <a:ext cx="1172820" cy="353683"/>
          </a:xfrm>
          <a:prstGeom prst="rect">
            <a:avLst/>
          </a:prstGeom>
          <a:solidFill>
            <a:srgbClr val="FFC000">
              <a:alpha val="28000"/>
            </a:srgbClr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930B72EA-0399-F346-806B-77E2425CD192}"/>
              </a:ext>
            </a:extLst>
          </p:cNvPr>
          <p:cNvSpPr/>
          <p:nvPr/>
        </p:nvSpPr>
        <p:spPr>
          <a:xfrm>
            <a:off x="7931423" y="1158295"/>
            <a:ext cx="1172821" cy="445217"/>
          </a:xfrm>
          <a:prstGeom prst="rect">
            <a:avLst/>
          </a:prstGeom>
          <a:solidFill>
            <a:srgbClr val="FF0000">
              <a:alpha val="28000"/>
            </a:srgb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2C730181-CE22-D246-9B96-6648F21C176E}"/>
              </a:ext>
            </a:extLst>
          </p:cNvPr>
          <p:cNvSpPr/>
          <p:nvPr/>
        </p:nvSpPr>
        <p:spPr>
          <a:xfrm>
            <a:off x="7931423" y="2365512"/>
            <a:ext cx="1172821" cy="328802"/>
          </a:xfrm>
          <a:prstGeom prst="rect">
            <a:avLst/>
          </a:prstGeom>
          <a:solidFill>
            <a:srgbClr val="FF0000">
              <a:alpha val="28000"/>
            </a:srgb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7C23426E-65FF-D540-8EC2-EACC540FFC3E}"/>
              </a:ext>
            </a:extLst>
          </p:cNvPr>
          <p:cNvSpPr/>
          <p:nvPr/>
        </p:nvSpPr>
        <p:spPr>
          <a:xfrm>
            <a:off x="7931422" y="3963459"/>
            <a:ext cx="1172821" cy="339342"/>
          </a:xfrm>
          <a:prstGeom prst="rect">
            <a:avLst/>
          </a:prstGeom>
          <a:solidFill>
            <a:srgbClr val="FF0000">
              <a:alpha val="28000"/>
            </a:srgb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57983399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>
            <a:extLst>
              <a:ext uri="{FF2B5EF4-FFF2-40B4-BE49-F238E27FC236}">
                <a16:creationId xmlns:a16="http://schemas.microsoft.com/office/drawing/2014/main" id="{740AEC6C-847B-CE46-980D-9CC3A79CD09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43150" y="571499"/>
            <a:ext cx="8033302" cy="6116727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42304212-4CBA-8B41-8492-6FB6CBEC29DB}"/>
              </a:ext>
            </a:extLst>
          </p:cNvPr>
          <p:cNvSpPr/>
          <p:nvPr/>
        </p:nvSpPr>
        <p:spPr>
          <a:xfrm>
            <a:off x="3419061" y="1858864"/>
            <a:ext cx="4512365" cy="216757"/>
          </a:xfrm>
          <a:prstGeom prst="rect">
            <a:avLst/>
          </a:prstGeom>
          <a:solidFill>
            <a:srgbClr val="FF0000">
              <a:alpha val="28000"/>
            </a:srgb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227115DD-558C-AB4E-B780-8873E7248930}"/>
              </a:ext>
            </a:extLst>
          </p:cNvPr>
          <p:cNvSpPr/>
          <p:nvPr/>
        </p:nvSpPr>
        <p:spPr>
          <a:xfrm>
            <a:off x="3419060" y="3573118"/>
            <a:ext cx="4512365" cy="386218"/>
          </a:xfrm>
          <a:prstGeom prst="rect">
            <a:avLst/>
          </a:prstGeom>
          <a:solidFill>
            <a:srgbClr val="FF0000">
              <a:alpha val="28000"/>
            </a:srgb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4BCCBCD3-F629-0243-8DA5-097489B063D7}"/>
              </a:ext>
            </a:extLst>
          </p:cNvPr>
          <p:cNvSpPr/>
          <p:nvPr/>
        </p:nvSpPr>
        <p:spPr>
          <a:xfrm>
            <a:off x="3419060" y="4465984"/>
            <a:ext cx="4512365" cy="331304"/>
          </a:xfrm>
          <a:prstGeom prst="rect">
            <a:avLst/>
          </a:prstGeom>
          <a:solidFill>
            <a:srgbClr val="FF0000">
              <a:alpha val="28000"/>
            </a:srgb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CBDB3FF2-677E-DD47-800B-1E721BDE975C}"/>
              </a:ext>
            </a:extLst>
          </p:cNvPr>
          <p:cNvSpPr/>
          <p:nvPr/>
        </p:nvSpPr>
        <p:spPr>
          <a:xfrm>
            <a:off x="3419059" y="4841169"/>
            <a:ext cx="4512365" cy="353683"/>
          </a:xfrm>
          <a:prstGeom prst="rect">
            <a:avLst/>
          </a:prstGeom>
          <a:solidFill>
            <a:srgbClr val="FFC000">
              <a:alpha val="28000"/>
            </a:srgbClr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CDE4F637-830C-3F4A-A5EA-DD18EF2F0386}"/>
              </a:ext>
            </a:extLst>
          </p:cNvPr>
          <p:cNvSpPr/>
          <p:nvPr/>
        </p:nvSpPr>
        <p:spPr>
          <a:xfrm>
            <a:off x="7931424" y="4837046"/>
            <a:ext cx="1172820" cy="353683"/>
          </a:xfrm>
          <a:prstGeom prst="rect">
            <a:avLst/>
          </a:prstGeom>
          <a:solidFill>
            <a:srgbClr val="FFC000">
              <a:alpha val="28000"/>
            </a:srgbClr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930B72EA-0399-F346-806B-77E2425CD192}"/>
              </a:ext>
            </a:extLst>
          </p:cNvPr>
          <p:cNvSpPr/>
          <p:nvPr/>
        </p:nvSpPr>
        <p:spPr>
          <a:xfrm>
            <a:off x="7931423" y="1158295"/>
            <a:ext cx="1172821" cy="445217"/>
          </a:xfrm>
          <a:prstGeom prst="rect">
            <a:avLst/>
          </a:prstGeom>
          <a:solidFill>
            <a:srgbClr val="FF0000">
              <a:alpha val="28000"/>
            </a:srgb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2C730181-CE22-D246-9B96-6648F21C176E}"/>
              </a:ext>
            </a:extLst>
          </p:cNvPr>
          <p:cNvSpPr/>
          <p:nvPr/>
        </p:nvSpPr>
        <p:spPr>
          <a:xfrm>
            <a:off x="7931423" y="2365512"/>
            <a:ext cx="1172821" cy="328802"/>
          </a:xfrm>
          <a:prstGeom prst="rect">
            <a:avLst/>
          </a:prstGeom>
          <a:solidFill>
            <a:srgbClr val="FF0000">
              <a:alpha val="28000"/>
            </a:srgb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7C23426E-65FF-D540-8EC2-EACC540FFC3E}"/>
              </a:ext>
            </a:extLst>
          </p:cNvPr>
          <p:cNvSpPr/>
          <p:nvPr/>
        </p:nvSpPr>
        <p:spPr>
          <a:xfrm>
            <a:off x="7931422" y="3963459"/>
            <a:ext cx="1172821" cy="339342"/>
          </a:xfrm>
          <a:prstGeom prst="rect">
            <a:avLst/>
          </a:prstGeom>
          <a:solidFill>
            <a:srgbClr val="FF0000">
              <a:alpha val="28000"/>
            </a:srgb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4855698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2">
            <a:extLst>
              <a:ext uri="{FF2B5EF4-FFF2-40B4-BE49-F238E27FC236}">
                <a16:creationId xmlns:a16="http://schemas.microsoft.com/office/drawing/2014/main" id="{72D7C537-84E3-3244-83C3-0A6BC6F394D8}"/>
              </a:ext>
            </a:extLst>
          </p:cNvPr>
          <p:cNvSpPr txBox="1"/>
          <p:nvPr/>
        </p:nvSpPr>
        <p:spPr>
          <a:xfrm>
            <a:off x="2860620" y="520084"/>
            <a:ext cx="772846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Jusqu’aux années 2000 on se pose pas trop de questions -&gt; </a:t>
            </a:r>
            <a:r>
              <a:rPr lang="fr-FR" dirty="0" err="1"/>
              <a:t>thyroidectomie</a:t>
            </a:r>
            <a:r>
              <a:rPr lang="fr-FR" dirty="0"/>
              <a:t> totale</a:t>
            </a:r>
          </a:p>
          <a:p>
            <a:r>
              <a:rPr lang="fr-FR" dirty="0"/>
              <a:t>Changement de paradigme</a:t>
            </a:r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9FAC5309-BF17-1A4E-BD55-97B10B9080E8}"/>
              </a:ext>
            </a:extLst>
          </p:cNvPr>
          <p:cNvSpPr txBox="1"/>
          <p:nvPr/>
        </p:nvSpPr>
        <p:spPr>
          <a:xfrm>
            <a:off x="2860620" y="1393507"/>
            <a:ext cx="3220753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Une chirurgie est-elle indiquée ?</a:t>
            </a:r>
          </a:p>
          <a:p>
            <a:r>
              <a:rPr lang="fr-FR" dirty="0"/>
              <a:t>	Faut-il ? </a:t>
            </a:r>
          </a:p>
          <a:p>
            <a:r>
              <a:rPr lang="fr-FR" dirty="0"/>
              <a:t>	Est-elle préférable ? </a:t>
            </a:r>
          </a:p>
          <a:p>
            <a:r>
              <a:rPr lang="fr-FR" dirty="0"/>
              <a:t>	Peut-on l’éviter ?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74B4AED2-9C6A-EA4B-AF4F-B611828126F7}"/>
              </a:ext>
            </a:extLst>
          </p:cNvPr>
          <p:cNvSpPr/>
          <p:nvPr/>
        </p:nvSpPr>
        <p:spPr>
          <a:xfrm>
            <a:off x="2860620" y="4170544"/>
            <a:ext cx="294383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dirty="0"/>
              <a:t>Quels critères pour décider ? </a:t>
            </a:r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48E19438-E935-5E45-899A-AB33465049F3}"/>
              </a:ext>
            </a:extLst>
          </p:cNvPr>
          <p:cNvSpPr txBox="1"/>
          <p:nvPr/>
        </p:nvSpPr>
        <p:spPr>
          <a:xfrm>
            <a:off x="2918804" y="2962741"/>
            <a:ext cx="594611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Si une chirurgie est décidée, quel type de chirurgie ?</a:t>
            </a:r>
          </a:p>
          <a:p>
            <a:r>
              <a:rPr lang="fr-FR" dirty="0"/>
              <a:t>	Lobectomie ? Thyroïdectomie totale ? Totalisation ?</a:t>
            </a:r>
          </a:p>
          <a:p>
            <a:r>
              <a:rPr lang="fr-FR" dirty="0"/>
              <a:t>	Curage ganglionnaire central ?</a:t>
            </a:r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4877DE20-645A-5A42-8241-DA58F3CC877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66229"/>
          <a:stretch/>
        </p:blipFill>
        <p:spPr>
          <a:xfrm>
            <a:off x="7504086" y="1560614"/>
            <a:ext cx="452673" cy="1007928"/>
          </a:xfrm>
          <a:prstGeom prst="rect">
            <a:avLst/>
          </a:prstGeom>
        </p:spPr>
      </p:pic>
      <p:pic>
        <p:nvPicPr>
          <p:cNvPr id="9" name="Image 8">
            <a:extLst>
              <a:ext uri="{FF2B5EF4-FFF2-40B4-BE49-F238E27FC236}">
                <a16:creationId xmlns:a16="http://schemas.microsoft.com/office/drawing/2014/main" id="{96FF4C1D-7794-1044-8707-15443C8E085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72284"/>
          <a:stretch/>
        </p:blipFill>
        <p:spPr>
          <a:xfrm flipH="1">
            <a:off x="6421605" y="1574702"/>
            <a:ext cx="366325" cy="993839"/>
          </a:xfrm>
          <a:prstGeom prst="rect">
            <a:avLst/>
          </a:prstGeom>
        </p:spPr>
      </p:pic>
      <p:pic>
        <p:nvPicPr>
          <p:cNvPr id="10" name="Image 9">
            <a:extLst>
              <a:ext uri="{FF2B5EF4-FFF2-40B4-BE49-F238E27FC236}">
                <a16:creationId xmlns:a16="http://schemas.microsoft.com/office/drawing/2014/main" id="{78C11B44-B0B1-FF4D-9FEB-16C104E1DD1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4167" r="27833"/>
          <a:stretch/>
        </p:blipFill>
        <p:spPr>
          <a:xfrm>
            <a:off x="6981904" y="1561488"/>
            <a:ext cx="508938" cy="1007053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C151FD26-8D33-6948-AEDC-60FD1CF70560}"/>
              </a:ext>
            </a:extLst>
          </p:cNvPr>
          <p:cNvSpPr/>
          <p:nvPr/>
        </p:nvSpPr>
        <p:spPr>
          <a:xfrm>
            <a:off x="4574175" y="2213648"/>
            <a:ext cx="1803827" cy="369332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r>
              <a:rPr lang="fr-FR" dirty="0"/>
              <a:t>/ doit-on l’éviter?</a:t>
            </a:r>
          </a:p>
        </p:txBody>
      </p:sp>
      <p:sp>
        <p:nvSpPr>
          <p:cNvPr id="12" name="Rectangle à coins arrondis 11">
            <a:extLst>
              <a:ext uri="{FF2B5EF4-FFF2-40B4-BE49-F238E27FC236}">
                <a16:creationId xmlns:a16="http://schemas.microsoft.com/office/drawing/2014/main" id="{BDBB3AF3-41C7-F843-9AFF-A582E9718DD3}"/>
              </a:ext>
            </a:extLst>
          </p:cNvPr>
          <p:cNvSpPr/>
          <p:nvPr/>
        </p:nvSpPr>
        <p:spPr>
          <a:xfrm>
            <a:off x="2647969" y="1393507"/>
            <a:ext cx="6549656" cy="1365272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3" name="Rectangle à coins arrondis 12">
            <a:extLst>
              <a:ext uri="{FF2B5EF4-FFF2-40B4-BE49-F238E27FC236}">
                <a16:creationId xmlns:a16="http://schemas.microsoft.com/office/drawing/2014/main" id="{9C546B0F-D1A2-8D45-963F-D2327DA9A5E0}"/>
              </a:ext>
            </a:extLst>
          </p:cNvPr>
          <p:cNvSpPr/>
          <p:nvPr/>
        </p:nvSpPr>
        <p:spPr>
          <a:xfrm>
            <a:off x="2617033" y="2939974"/>
            <a:ext cx="6549656" cy="946097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4" name="Rectangle à coins arrondis 13">
            <a:extLst>
              <a:ext uri="{FF2B5EF4-FFF2-40B4-BE49-F238E27FC236}">
                <a16:creationId xmlns:a16="http://schemas.microsoft.com/office/drawing/2014/main" id="{A65CC2FB-CADB-1C4E-9833-F00A2A08555E}"/>
              </a:ext>
            </a:extLst>
          </p:cNvPr>
          <p:cNvSpPr/>
          <p:nvPr/>
        </p:nvSpPr>
        <p:spPr>
          <a:xfrm>
            <a:off x="2617033" y="4067266"/>
            <a:ext cx="6549656" cy="575889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5" name="ZoneTexte 14">
            <a:extLst>
              <a:ext uri="{FF2B5EF4-FFF2-40B4-BE49-F238E27FC236}">
                <a16:creationId xmlns:a16="http://schemas.microsoft.com/office/drawing/2014/main" id="{EFFC6719-A372-8947-B522-51C4A98C55EC}"/>
              </a:ext>
            </a:extLst>
          </p:cNvPr>
          <p:cNvSpPr txBox="1"/>
          <p:nvPr/>
        </p:nvSpPr>
        <p:spPr>
          <a:xfrm>
            <a:off x="1813721" y="1852895"/>
            <a:ext cx="367408" cy="31085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800" dirty="0"/>
              <a:t>1</a:t>
            </a:r>
          </a:p>
          <a:p>
            <a:endParaRPr lang="fr-FR" sz="2800" dirty="0"/>
          </a:p>
          <a:p>
            <a:endParaRPr lang="fr-FR" sz="2800" dirty="0"/>
          </a:p>
          <a:p>
            <a:r>
              <a:rPr lang="fr-FR" sz="2800" dirty="0"/>
              <a:t>2</a:t>
            </a:r>
          </a:p>
          <a:p>
            <a:endParaRPr lang="fr-FR" sz="2800" dirty="0"/>
          </a:p>
          <a:p>
            <a:r>
              <a:rPr lang="fr-FR" sz="2800" dirty="0"/>
              <a:t>3</a:t>
            </a:r>
            <a:br>
              <a:rPr lang="fr-FR" sz="2800" dirty="0"/>
            </a:br>
            <a:endParaRPr lang="fr-FR" sz="2800" dirty="0"/>
          </a:p>
        </p:txBody>
      </p:sp>
    </p:spTree>
    <p:extLst>
      <p:ext uri="{BB962C8B-B14F-4D97-AF65-F5344CB8AC3E}">
        <p14:creationId xmlns:p14="http://schemas.microsoft.com/office/powerpoint/2010/main" val="26849645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1" grpId="0" animBg="1"/>
      <p:bldP spid="14" grpId="0" animBg="1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2">
            <a:extLst>
              <a:ext uri="{FF2B5EF4-FFF2-40B4-BE49-F238E27FC236}">
                <a16:creationId xmlns:a16="http://schemas.microsoft.com/office/drawing/2014/main" id="{BBFD16DB-CCE1-1B45-BFA1-E852ECD23BD9}"/>
              </a:ext>
            </a:extLst>
          </p:cNvPr>
          <p:cNvSpPr txBox="1"/>
          <p:nvPr/>
        </p:nvSpPr>
        <p:spPr>
          <a:xfrm>
            <a:off x="193356" y="17135"/>
            <a:ext cx="4069897" cy="203132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fr-FR" i="1" dirty="0"/>
              <a:t>Contexte</a:t>
            </a:r>
          </a:p>
          <a:p>
            <a:r>
              <a:rPr lang="fr-FR" i="1" dirty="0"/>
              <a:t>Clinique	</a:t>
            </a:r>
          </a:p>
          <a:p>
            <a:r>
              <a:rPr lang="fr-FR" i="1" dirty="0"/>
              <a:t>Echographie nodule</a:t>
            </a:r>
          </a:p>
          <a:p>
            <a:r>
              <a:rPr lang="fr-FR" i="1" dirty="0"/>
              <a:t>	    </a:t>
            </a:r>
            <a:r>
              <a:rPr lang="fr-FR" sz="1200" dirty="0"/>
              <a:t>Adhérence /protrusion trachée – trajet NLI</a:t>
            </a:r>
            <a:endParaRPr lang="fr-FR" i="1" dirty="0"/>
          </a:p>
          <a:p>
            <a:r>
              <a:rPr lang="fr-FR" i="1" dirty="0"/>
              <a:t>                    ganglion</a:t>
            </a:r>
          </a:p>
          <a:p>
            <a:r>
              <a:rPr lang="fr-FR" i="1" dirty="0"/>
              <a:t>Cytologie</a:t>
            </a:r>
          </a:p>
          <a:p>
            <a:r>
              <a:rPr lang="fr-FR" i="1" dirty="0"/>
              <a:t>Caractère moléculaire  (BRAF, TERT, TP53)</a:t>
            </a:r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6B74C654-AF5B-1445-9F83-3E1F668E54B6}"/>
              </a:ext>
            </a:extLst>
          </p:cNvPr>
          <p:cNvSpPr txBox="1"/>
          <p:nvPr/>
        </p:nvSpPr>
        <p:spPr>
          <a:xfrm>
            <a:off x="4192721" y="23394"/>
            <a:ext cx="1057534" cy="20313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&gt; 40 ans</a:t>
            </a:r>
          </a:p>
          <a:p>
            <a:endParaRPr lang="fr-FR" dirty="0"/>
          </a:p>
          <a:p>
            <a:r>
              <a:rPr lang="fr-FR" dirty="0"/>
              <a:t>unique</a:t>
            </a:r>
          </a:p>
          <a:p>
            <a:r>
              <a:rPr lang="fr-FR" dirty="0"/>
              <a:t>(-)</a:t>
            </a:r>
          </a:p>
          <a:p>
            <a:r>
              <a:rPr lang="fr-FR" dirty="0"/>
              <a:t>cN0</a:t>
            </a:r>
          </a:p>
          <a:p>
            <a:r>
              <a:rPr lang="fr-FR" dirty="0"/>
              <a:t>favorable</a:t>
            </a:r>
          </a:p>
          <a:p>
            <a:r>
              <a:rPr lang="fr-FR" dirty="0"/>
              <a:t>(-)</a:t>
            </a:r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2F44670C-12AD-704E-9735-888ABAC5E474}"/>
              </a:ext>
            </a:extLst>
          </p:cNvPr>
          <p:cNvSpPr txBox="1"/>
          <p:nvPr/>
        </p:nvSpPr>
        <p:spPr>
          <a:xfrm>
            <a:off x="263065" y="3256414"/>
            <a:ext cx="1652504" cy="646331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r>
              <a:rPr lang="fr-FR" dirty="0"/>
              <a:t>thermoablation</a:t>
            </a:r>
          </a:p>
          <a:p>
            <a:r>
              <a:rPr lang="fr-FR" dirty="0" err="1"/>
              <a:t>échoguidée</a:t>
            </a:r>
            <a:endParaRPr lang="fr-FR" dirty="0"/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4FF89DB7-EA3E-914C-AC0A-28BB31AB5A88}"/>
              </a:ext>
            </a:extLst>
          </p:cNvPr>
          <p:cNvSpPr txBox="1"/>
          <p:nvPr/>
        </p:nvSpPr>
        <p:spPr>
          <a:xfrm>
            <a:off x="2531487" y="3261472"/>
            <a:ext cx="1959062" cy="369332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r>
              <a:rPr lang="fr-FR" dirty="0"/>
              <a:t>surveillance armée</a:t>
            </a:r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9FF6F7F0-750E-7142-8E31-49FEE9DF4985}"/>
              </a:ext>
            </a:extLst>
          </p:cNvPr>
          <p:cNvSpPr txBox="1"/>
          <p:nvPr/>
        </p:nvSpPr>
        <p:spPr>
          <a:xfrm>
            <a:off x="8368084" y="3235576"/>
            <a:ext cx="1013483" cy="369332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r>
              <a:rPr lang="fr-FR" dirty="0"/>
              <a:t>chirurgie</a:t>
            </a:r>
          </a:p>
        </p:txBody>
      </p:sp>
      <p:sp>
        <p:nvSpPr>
          <p:cNvPr id="27" name="ZoneTexte 26">
            <a:extLst>
              <a:ext uri="{FF2B5EF4-FFF2-40B4-BE49-F238E27FC236}">
                <a16:creationId xmlns:a16="http://schemas.microsoft.com/office/drawing/2014/main" id="{5E931F50-3F94-1F49-8DDC-95EDCEE24340}"/>
              </a:ext>
            </a:extLst>
          </p:cNvPr>
          <p:cNvSpPr txBox="1"/>
          <p:nvPr/>
        </p:nvSpPr>
        <p:spPr>
          <a:xfrm>
            <a:off x="9194035" y="5284448"/>
            <a:ext cx="21384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critères défavorables</a:t>
            </a:r>
          </a:p>
        </p:txBody>
      </p:sp>
      <p:sp>
        <p:nvSpPr>
          <p:cNvPr id="21" name="ZoneTexte 20">
            <a:extLst>
              <a:ext uri="{FF2B5EF4-FFF2-40B4-BE49-F238E27FC236}">
                <a16:creationId xmlns:a16="http://schemas.microsoft.com/office/drawing/2014/main" id="{EE5D5E2C-3138-864E-B98D-BB313815AF36}"/>
              </a:ext>
            </a:extLst>
          </p:cNvPr>
          <p:cNvSpPr txBox="1"/>
          <p:nvPr/>
        </p:nvSpPr>
        <p:spPr>
          <a:xfrm>
            <a:off x="5392014" y="3914722"/>
            <a:ext cx="3361177" cy="646331"/>
          </a:xfrm>
          <a:prstGeom prst="rect">
            <a:avLst/>
          </a:prstGeom>
          <a:noFill/>
          <a:ln w="31750"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r>
              <a:rPr lang="fr-FR" dirty="0"/>
              <a:t>½ </a:t>
            </a:r>
            <a:r>
              <a:rPr lang="fr-FR" dirty="0" err="1"/>
              <a:t>thyroidectomie</a:t>
            </a:r>
            <a:r>
              <a:rPr lang="fr-FR" dirty="0"/>
              <a:t> ou </a:t>
            </a:r>
            <a:r>
              <a:rPr lang="fr-FR" dirty="0" err="1"/>
              <a:t>chir</a:t>
            </a:r>
            <a:r>
              <a:rPr lang="fr-FR" dirty="0"/>
              <a:t> partielle</a:t>
            </a:r>
          </a:p>
          <a:p>
            <a:r>
              <a:rPr lang="fr-FR" dirty="0"/>
              <a:t>+- curage MR</a:t>
            </a:r>
          </a:p>
        </p:txBody>
      </p:sp>
      <p:sp>
        <p:nvSpPr>
          <p:cNvPr id="23" name="ZoneTexte 22">
            <a:extLst>
              <a:ext uri="{FF2B5EF4-FFF2-40B4-BE49-F238E27FC236}">
                <a16:creationId xmlns:a16="http://schemas.microsoft.com/office/drawing/2014/main" id="{C69B0F6F-0C15-374B-BE3D-29A6E6768CA7}"/>
              </a:ext>
            </a:extLst>
          </p:cNvPr>
          <p:cNvSpPr txBox="1"/>
          <p:nvPr/>
        </p:nvSpPr>
        <p:spPr>
          <a:xfrm>
            <a:off x="6491715" y="4547476"/>
            <a:ext cx="17074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dirty="0"/>
              <a:t>analyse différée</a:t>
            </a:r>
          </a:p>
        </p:txBody>
      </p:sp>
      <p:sp>
        <p:nvSpPr>
          <p:cNvPr id="24" name="ZoneTexte 23">
            <a:extLst>
              <a:ext uri="{FF2B5EF4-FFF2-40B4-BE49-F238E27FC236}">
                <a16:creationId xmlns:a16="http://schemas.microsoft.com/office/drawing/2014/main" id="{10A6F452-DC6F-DB46-AC4A-70E75459E489}"/>
              </a:ext>
            </a:extLst>
          </p:cNvPr>
          <p:cNvSpPr txBox="1"/>
          <p:nvPr/>
        </p:nvSpPr>
        <p:spPr>
          <a:xfrm>
            <a:off x="5220755" y="5370149"/>
            <a:ext cx="1938031" cy="369332"/>
          </a:xfrm>
          <a:prstGeom prst="rect">
            <a:avLst/>
          </a:prstGeom>
          <a:noFill/>
          <a:ln w="31750"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r>
              <a:rPr lang="fr-FR" b="1" dirty="0"/>
              <a:t>critères favorables</a:t>
            </a:r>
          </a:p>
        </p:txBody>
      </p:sp>
      <p:sp>
        <p:nvSpPr>
          <p:cNvPr id="25" name="ZoneTexte 24">
            <a:extLst>
              <a:ext uri="{FF2B5EF4-FFF2-40B4-BE49-F238E27FC236}">
                <a16:creationId xmlns:a16="http://schemas.microsoft.com/office/drawing/2014/main" id="{3F3EF4A8-C6BC-0242-B136-3E30DE879241}"/>
              </a:ext>
            </a:extLst>
          </p:cNvPr>
          <p:cNvSpPr txBox="1"/>
          <p:nvPr/>
        </p:nvSpPr>
        <p:spPr>
          <a:xfrm>
            <a:off x="5484760" y="6065994"/>
            <a:ext cx="1399294" cy="646331"/>
          </a:xfrm>
          <a:prstGeom prst="rect">
            <a:avLst/>
          </a:prstGeom>
          <a:noFill/>
          <a:ln w="31750"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r>
              <a:rPr lang="fr-FR" b="1" dirty="0"/>
              <a:t>Surveillance </a:t>
            </a:r>
          </a:p>
          <a:p>
            <a:r>
              <a:rPr lang="fr-FR" b="1" dirty="0" err="1"/>
              <a:t>Levothyrox</a:t>
            </a:r>
            <a:r>
              <a:rPr lang="fr-FR" b="1" dirty="0"/>
              <a:t> ?</a:t>
            </a:r>
          </a:p>
        </p:txBody>
      </p:sp>
      <p:sp>
        <p:nvSpPr>
          <p:cNvPr id="26" name="ZoneTexte 25">
            <a:extLst>
              <a:ext uri="{FF2B5EF4-FFF2-40B4-BE49-F238E27FC236}">
                <a16:creationId xmlns:a16="http://schemas.microsoft.com/office/drawing/2014/main" id="{43DFBB8F-5F66-B04C-A992-9572F45B5D33}"/>
              </a:ext>
            </a:extLst>
          </p:cNvPr>
          <p:cNvSpPr txBox="1"/>
          <p:nvPr/>
        </p:nvSpPr>
        <p:spPr>
          <a:xfrm>
            <a:off x="8874825" y="3913479"/>
            <a:ext cx="3218752" cy="923330"/>
          </a:xfrm>
          <a:prstGeom prst="rect">
            <a:avLst/>
          </a:prstGeom>
          <a:noFill/>
          <a:ln w="6350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fr-FR" dirty="0" err="1"/>
              <a:t>Thyroidectomie</a:t>
            </a:r>
            <a:r>
              <a:rPr lang="fr-FR" dirty="0"/>
              <a:t> totale</a:t>
            </a:r>
          </a:p>
          <a:p>
            <a:r>
              <a:rPr lang="fr-FR" dirty="0"/>
              <a:t>+ curage MR</a:t>
            </a:r>
          </a:p>
          <a:p>
            <a:r>
              <a:rPr lang="fr-FR" dirty="0"/>
              <a:t>+- curage JC homolatéral au </a:t>
            </a:r>
            <a:r>
              <a:rPr lang="fr-FR" sz="1500" dirty="0"/>
              <a:t>MCP</a:t>
            </a:r>
          </a:p>
        </p:txBody>
      </p:sp>
      <p:sp>
        <p:nvSpPr>
          <p:cNvPr id="28" name="ZoneTexte 27">
            <a:extLst>
              <a:ext uri="{FF2B5EF4-FFF2-40B4-BE49-F238E27FC236}">
                <a16:creationId xmlns:a16="http://schemas.microsoft.com/office/drawing/2014/main" id="{EA5AC046-58A2-944F-87BD-2466908BC0FD}"/>
              </a:ext>
            </a:extLst>
          </p:cNvPr>
          <p:cNvSpPr txBox="1"/>
          <p:nvPr/>
        </p:nvSpPr>
        <p:spPr>
          <a:xfrm>
            <a:off x="8742066" y="5801403"/>
            <a:ext cx="2482481" cy="369332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fr-FR" dirty="0"/>
              <a:t>Totalisation + curage MR</a:t>
            </a:r>
          </a:p>
        </p:txBody>
      </p:sp>
      <p:cxnSp>
        <p:nvCxnSpPr>
          <p:cNvPr id="58" name="Connecteur droit 57">
            <a:extLst>
              <a:ext uri="{FF2B5EF4-FFF2-40B4-BE49-F238E27FC236}">
                <a16:creationId xmlns:a16="http://schemas.microsoft.com/office/drawing/2014/main" id="{6450B20A-B926-C142-A92A-AB7537566E52}"/>
              </a:ext>
            </a:extLst>
          </p:cNvPr>
          <p:cNvCxnSpPr>
            <a:cxnSpLocks/>
          </p:cNvCxnSpPr>
          <p:nvPr/>
        </p:nvCxnSpPr>
        <p:spPr>
          <a:xfrm flipH="1">
            <a:off x="10377756" y="5586194"/>
            <a:ext cx="9137" cy="20634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9" name="ZoneTexte 58">
            <a:extLst>
              <a:ext uri="{FF2B5EF4-FFF2-40B4-BE49-F238E27FC236}">
                <a16:creationId xmlns:a16="http://schemas.microsoft.com/office/drawing/2014/main" id="{4FC963C6-1574-C046-A91E-1BB4CB91E03F}"/>
              </a:ext>
            </a:extLst>
          </p:cNvPr>
          <p:cNvSpPr txBox="1"/>
          <p:nvPr/>
        </p:nvSpPr>
        <p:spPr>
          <a:xfrm>
            <a:off x="0" y="6508345"/>
            <a:ext cx="448757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i="1" dirty="0"/>
              <a:t>(1) Cellules hautes, variant sclérosant diffus, </a:t>
            </a:r>
            <a:r>
              <a:rPr lang="fr-FR" sz="1400" i="1" dirty="0" err="1"/>
              <a:t>columnar</a:t>
            </a:r>
            <a:r>
              <a:rPr lang="fr-FR" sz="1400" i="1" dirty="0"/>
              <a:t> </a:t>
            </a:r>
            <a:r>
              <a:rPr lang="fr-FR" sz="1400" i="1" dirty="0" err="1"/>
              <a:t>cell</a:t>
            </a:r>
            <a:endParaRPr lang="fr-FR" sz="1400" i="1" dirty="0"/>
          </a:p>
        </p:txBody>
      </p:sp>
      <p:cxnSp>
        <p:nvCxnSpPr>
          <p:cNvPr id="37" name="Connecteur en angle 36">
            <a:extLst>
              <a:ext uri="{FF2B5EF4-FFF2-40B4-BE49-F238E27FC236}">
                <a16:creationId xmlns:a16="http://schemas.microsoft.com/office/drawing/2014/main" id="{B67263E4-F082-F646-BF21-CE2EB38D702A}"/>
              </a:ext>
            </a:extLst>
          </p:cNvPr>
          <p:cNvCxnSpPr>
            <a:cxnSpLocks/>
          </p:cNvCxnSpPr>
          <p:nvPr/>
        </p:nvCxnSpPr>
        <p:spPr>
          <a:xfrm rot="5400000">
            <a:off x="7907191" y="3082283"/>
            <a:ext cx="324000" cy="1368000"/>
          </a:xfrm>
          <a:prstGeom prst="bentConnector3">
            <a:avLst>
              <a:gd name="adj1" fmla="val 5392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ZoneTexte 39">
            <a:extLst>
              <a:ext uri="{FF2B5EF4-FFF2-40B4-BE49-F238E27FC236}">
                <a16:creationId xmlns:a16="http://schemas.microsoft.com/office/drawing/2014/main" id="{238A799D-4A9A-854E-8B8D-E376415DA9BA}"/>
              </a:ext>
            </a:extLst>
          </p:cNvPr>
          <p:cNvSpPr txBox="1"/>
          <p:nvPr/>
        </p:nvSpPr>
        <p:spPr>
          <a:xfrm>
            <a:off x="7819534" y="4164"/>
            <a:ext cx="190444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&lt; 40 ans                  </a:t>
            </a:r>
          </a:p>
          <a:p>
            <a:r>
              <a:rPr lang="fr-FR" dirty="0"/>
              <a:t>PR</a:t>
            </a:r>
          </a:p>
          <a:p>
            <a:r>
              <a:rPr lang="fr-FR" dirty="0"/>
              <a:t>&gt; 5 mm	               </a:t>
            </a:r>
          </a:p>
          <a:p>
            <a:r>
              <a:rPr lang="fr-FR" dirty="0"/>
              <a:t>(+)                           </a:t>
            </a:r>
          </a:p>
          <a:p>
            <a:r>
              <a:rPr lang="fr-FR" dirty="0"/>
              <a:t>cN0</a:t>
            </a:r>
          </a:p>
          <a:p>
            <a:r>
              <a:rPr lang="fr-FR" dirty="0"/>
              <a:t>défavorable (1) </a:t>
            </a:r>
          </a:p>
          <a:p>
            <a:r>
              <a:rPr lang="fr-FR" dirty="0"/>
              <a:t>(+)</a:t>
            </a:r>
          </a:p>
          <a:p>
            <a:r>
              <a:rPr lang="fr-FR" dirty="0"/>
              <a:t>                                  </a:t>
            </a:r>
          </a:p>
        </p:txBody>
      </p:sp>
      <p:cxnSp>
        <p:nvCxnSpPr>
          <p:cNvPr id="41" name="Connecteur en angle 40">
            <a:extLst>
              <a:ext uri="{FF2B5EF4-FFF2-40B4-BE49-F238E27FC236}">
                <a16:creationId xmlns:a16="http://schemas.microsoft.com/office/drawing/2014/main" id="{174BA277-8522-3847-9FF1-CD3EE4B251C6}"/>
              </a:ext>
            </a:extLst>
          </p:cNvPr>
          <p:cNvCxnSpPr>
            <a:cxnSpLocks/>
          </p:cNvCxnSpPr>
          <p:nvPr/>
        </p:nvCxnSpPr>
        <p:spPr>
          <a:xfrm rot="5400000">
            <a:off x="6479206" y="4561610"/>
            <a:ext cx="503999" cy="1116000"/>
          </a:xfrm>
          <a:prstGeom prst="bentConnector3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Connecteur droit 56">
            <a:extLst>
              <a:ext uri="{FF2B5EF4-FFF2-40B4-BE49-F238E27FC236}">
                <a16:creationId xmlns:a16="http://schemas.microsoft.com/office/drawing/2014/main" id="{65039550-79A6-5C4E-8678-9F7C8A924AFD}"/>
              </a:ext>
            </a:extLst>
          </p:cNvPr>
          <p:cNvCxnSpPr>
            <a:cxnSpLocks/>
          </p:cNvCxnSpPr>
          <p:nvPr/>
        </p:nvCxnSpPr>
        <p:spPr>
          <a:xfrm>
            <a:off x="6169339" y="5847980"/>
            <a:ext cx="3865" cy="218014"/>
          </a:xfrm>
          <a:prstGeom prst="line">
            <a:avLst/>
          </a:prstGeom>
          <a:ln w="317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Connecteur en angle 42">
            <a:extLst>
              <a:ext uri="{FF2B5EF4-FFF2-40B4-BE49-F238E27FC236}">
                <a16:creationId xmlns:a16="http://schemas.microsoft.com/office/drawing/2014/main" id="{3FBE9B8D-252C-5B47-816A-7B82E539D1C3}"/>
              </a:ext>
            </a:extLst>
          </p:cNvPr>
          <p:cNvCxnSpPr>
            <a:cxnSpLocks/>
          </p:cNvCxnSpPr>
          <p:nvPr/>
        </p:nvCxnSpPr>
        <p:spPr>
          <a:xfrm rot="16200000" flipH="1">
            <a:off x="8586893" y="3565258"/>
            <a:ext cx="504000" cy="3096000"/>
          </a:xfrm>
          <a:prstGeom prst="bentConnector3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2" name="Connecteur en angle 111">
            <a:extLst>
              <a:ext uri="{FF2B5EF4-FFF2-40B4-BE49-F238E27FC236}">
                <a16:creationId xmlns:a16="http://schemas.microsoft.com/office/drawing/2014/main" id="{538ABDE6-9942-AD40-89B2-8B3D1613E204}"/>
              </a:ext>
            </a:extLst>
          </p:cNvPr>
          <p:cNvCxnSpPr>
            <a:cxnSpLocks/>
          </p:cNvCxnSpPr>
          <p:nvPr/>
        </p:nvCxnSpPr>
        <p:spPr>
          <a:xfrm rot="16200000" flipH="1">
            <a:off x="6215756" y="690545"/>
            <a:ext cx="864000" cy="4248000"/>
          </a:xfrm>
          <a:prstGeom prst="bentConnector3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4" name="Connecteur en angle 113">
            <a:extLst>
              <a:ext uri="{FF2B5EF4-FFF2-40B4-BE49-F238E27FC236}">
                <a16:creationId xmlns:a16="http://schemas.microsoft.com/office/drawing/2014/main" id="{3EC85E22-D16A-EF4F-BC99-BB74CF5AF232}"/>
              </a:ext>
            </a:extLst>
          </p:cNvPr>
          <p:cNvCxnSpPr>
            <a:cxnSpLocks/>
          </p:cNvCxnSpPr>
          <p:nvPr/>
        </p:nvCxnSpPr>
        <p:spPr>
          <a:xfrm rot="5400000">
            <a:off x="9028281" y="2448065"/>
            <a:ext cx="821063" cy="727328"/>
          </a:xfrm>
          <a:prstGeom prst="bentConnector3">
            <a:avLst/>
          </a:prstGeom>
          <a:ln w="63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Connecteur en angle 43">
            <a:extLst>
              <a:ext uri="{FF2B5EF4-FFF2-40B4-BE49-F238E27FC236}">
                <a16:creationId xmlns:a16="http://schemas.microsoft.com/office/drawing/2014/main" id="{AA3F0395-4156-AC4D-8844-FB46F0456B2E}"/>
              </a:ext>
            </a:extLst>
          </p:cNvPr>
          <p:cNvCxnSpPr>
            <a:cxnSpLocks/>
          </p:cNvCxnSpPr>
          <p:nvPr/>
        </p:nvCxnSpPr>
        <p:spPr>
          <a:xfrm rot="16200000" flipH="1">
            <a:off x="10083147" y="2584076"/>
            <a:ext cx="324000" cy="2340000"/>
          </a:xfrm>
          <a:prstGeom prst="bentConnector3">
            <a:avLst/>
          </a:prstGeom>
          <a:ln w="63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Rectangle 1">
            <a:extLst>
              <a:ext uri="{FF2B5EF4-FFF2-40B4-BE49-F238E27FC236}">
                <a16:creationId xmlns:a16="http://schemas.microsoft.com/office/drawing/2014/main" id="{1D73F405-FBD7-1E4D-88F5-2FC40B84BEB5}"/>
              </a:ext>
            </a:extLst>
          </p:cNvPr>
          <p:cNvSpPr/>
          <p:nvPr/>
        </p:nvSpPr>
        <p:spPr>
          <a:xfrm>
            <a:off x="193356" y="1949518"/>
            <a:ext cx="138134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i="1" dirty="0"/>
              <a:t>M à distance</a:t>
            </a:r>
          </a:p>
        </p:txBody>
      </p:sp>
      <p:cxnSp>
        <p:nvCxnSpPr>
          <p:cNvPr id="13" name="Connecteur droit 12">
            <a:extLst>
              <a:ext uri="{FF2B5EF4-FFF2-40B4-BE49-F238E27FC236}">
                <a16:creationId xmlns:a16="http://schemas.microsoft.com/office/drawing/2014/main" id="{E2B84DF2-4F02-F241-B015-3D41D279D437}"/>
              </a:ext>
            </a:extLst>
          </p:cNvPr>
          <p:cNvCxnSpPr>
            <a:cxnSpLocks/>
          </p:cNvCxnSpPr>
          <p:nvPr/>
        </p:nvCxnSpPr>
        <p:spPr>
          <a:xfrm flipH="1">
            <a:off x="11440334" y="4836809"/>
            <a:ext cx="14408" cy="1710798"/>
          </a:xfrm>
          <a:prstGeom prst="line">
            <a:avLst/>
          </a:prstGeom>
          <a:ln w="63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Connecteur droit 16">
            <a:extLst>
              <a:ext uri="{FF2B5EF4-FFF2-40B4-BE49-F238E27FC236}">
                <a16:creationId xmlns:a16="http://schemas.microsoft.com/office/drawing/2014/main" id="{901EC73E-DB3E-0049-9D8E-34C27EDE6907}"/>
              </a:ext>
            </a:extLst>
          </p:cNvPr>
          <p:cNvCxnSpPr>
            <a:cxnSpLocks/>
          </p:cNvCxnSpPr>
          <p:nvPr/>
        </p:nvCxnSpPr>
        <p:spPr>
          <a:xfrm>
            <a:off x="11008760" y="6553552"/>
            <a:ext cx="431574" cy="0"/>
          </a:xfrm>
          <a:prstGeom prst="line">
            <a:avLst/>
          </a:prstGeom>
          <a:ln w="63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ZoneTexte 33">
            <a:extLst>
              <a:ext uri="{FF2B5EF4-FFF2-40B4-BE49-F238E27FC236}">
                <a16:creationId xmlns:a16="http://schemas.microsoft.com/office/drawing/2014/main" id="{024A64C7-5BD4-FC46-B538-83D66E6112C6}"/>
              </a:ext>
            </a:extLst>
          </p:cNvPr>
          <p:cNvSpPr txBox="1"/>
          <p:nvPr/>
        </p:nvSpPr>
        <p:spPr>
          <a:xfrm>
            <a:off x="2423537" y="3654709"/>
            <a:ext cx="19945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i="1" dirty="0"/>
              <a:t>Écho / 6 mois 2 ans</a:t>
            </a:r>
          </a:p>
        </p:txBody>
      </p:sp>
      <p:sp>
        <p:nvSpPr>
          <p:cNvPr id="35" name="ZoneTexte 34">
            <a:extLst>
              <a:ext uri="{FF2B5EF4-FFF2-40B4-BE49-F238E27FC236}">
                <a16:creationId xmlns:a16="http://schemas.microsoft.com/office/drawing/2014/main" id="{88E07D68-38F1-1A40-A8BC-A59008CEE1CD}"/>
              </a:ext>
            </a:extLst>
          </p:cNvPr>
          <p:cNvSpPr txBox="1"/>
          <p:nvPr/>
        </p:nvSpPr>
        <p:spPr>
          <a:xfrm>
            <a:off x="2531487" y="4960054"/>
            <a:ext cx="2060179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si     &gt; 50% volume</a:t>
            </a:r>
          </a:p>
          <a:p>
            <a:r>
              <a:rPr lang="fr-FR" dirty="0"/>
              <a:t>        &gt; 3 mm en 1 an</a:t>
            </a:r>
          </a:p>
          <a:p>
            <a:r>
              <a:rPr lang="fr-FR" dirty="0"/>
              <a:t>   </a:t>
            </a:r>
            <a:r>
              <a:rPr lang="fr-FR" dirty="0" err="1"/>
              <a:t>adp</a:t>
            </a:r>
            <a:endParaRPr lang="fr-FR" dirty="0"/>
          </a:p>
        </p:txBody>
      </p:sp>
      <p:cxnSp>
        <p:nvCxnSpPr>
          <p:cNvPr id="38" name="Connecteur droit avec flèche 37">
            <a:extLst>
              <a:ext uri="{FF2B5EF4-FFF2-40B4-BE49-F238E27FC236}">
                <a16:creationId xmlns:a16="http://schemas.microsoft.com/office/drawing/2014/main" id="{04786179-EC8D-FB4B-9AA2-E9753EB91D87}"/>
              </a:ext>
            </a:extLst>
          </p:cNvPr>
          <p:cNvCxnSpPr/>
          <p:nvPr/>
        </p:nvCxnSpPr>
        <p:spPr>
          <a:xfrm flipV="1">
            <a:off x="2790438" y="5001700"/>
            <a:ext cx="291327" cy="18466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Connecteur droit 38">
            <a:extLst>
              <a:ext uri="{FF2B5EF4-FFF2-40B4-BE49-F238E27FC236}">
                <a16:creationId xmlns:a16="http://schemas.microsoft.com/office/drawing/2014/main" id="{90FBDA64-33EC-1D48-9135-3308A97EBA1F}"/>
              </a:ext>
            </a:extLst>
          </p:cNvPr>
          <p:cNvCxnSpPr>
            <a:cxnSpLocks/>
          </p:cNvCxnSpPr>
          <p:nvPr/>
        </p:nvCxnSpPr>
        <p:spPr>
          <a:xfrm flipH="1">
            <a:off x="3446197" y="4024041"/>
            <a:ext cx="21132" cy="843569"/>
          </a:xfrm>
          <a:prstGeom prst="line">
            <a:avLst/>
          </a:prstGeom>
          <a:ln w="63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Connecteur droit avec flèche 44">
            <a:extLst>
              <a:ext uri="{FF2B5EF4-FFF2-40B4-BE49-F238E27FC236}">
                <a16:creationId xmlns:a16="http://schemas.microsoft.com/office/drawing/2014/main" id="{2F596857-7D9E-8F4F-8C77-D99BCB0ED52E}"/>
              </a:ext>
            </a:extLst>
          </p:cNvPr>
          <p:cNvCxnSpPr>
            <a:cxnSpLocks/>
          </p:cNvCxnSpPr>
          <p:nvPr/>
        </p:nvCxnSpPr>
        <p:spPr>
          <a:xfrm>
            <a:off x="4685005" y="3503703"/>
            <a:ext cx="3530857" cy="1181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ZoneTexte 14">
            <a:extLst>
              <a:ext uri="{FF2B5EF4-FFF2-40B4-BE49-F238E27FC236}">
                <a16:creationId xmlns:a16="http://schemas.microsoft.com/office/drawing/2014/main" id="{A3DDD7F9-8A3E-604B-9C19-07A33B819464}"/>
              </a:ext>
            </a:extLst>
          </p:cNvPr>
          <p:cNvSpPr txBox="1"/>
          <p:nvPr/>
        </p:nvSpPr>
        <p:spPr>
          <a:xfrm>
            <a:off x="9717979" y="6362941"/>
            <a:ext cx="1284967" cy="369332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r>
              <a:rPr lang="fr-FR" dirty="0" err="1"/>
              <a:t>IRAthérapie</a:t>
            </a:r>
            <a:endParaRPr lang="fr-FR" dirty="0"/>
          </a:p>
        </p:txBody>
      </p:sp>
      <p:cxnSp>
        <p:nvCxnSpPr>
          <p:cNvPr id="46" name="Connecteur droit 45">
            <a:extLst>
              <a:ext uri="{FF2B5EF4-FFF2-40B4-BE49-F238E27FC236}">
                <a16:creationId xmlns:a16="http://schemas.microsoft.com/office/drawing/2014/main" id="{D07445EF-A85C-D447-ADC0-46B28ADC8992}"/>
              </a:ext>
            </a:extLst>
          </p:cNvPr>
          <p:cNvCxnSpPr>
            <a:cxnSpLocks/>
          </p:cNvCxnSpPr>
          <p:nvPr/>
        </p:nvCxnSpPr>
        <p:spPr>
          <a:xfrm flipH="1">
            <a:off x="10377756" y="6169660"/>
            <a:ext cx="9137" cy="20634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Connecteur droit 41">
            <a:extLst>
              <a:ext uri="{FF2B5EF4-FFF2-40B4-BE49-F238E27FC236}">
                <a16:creationId xmlns:a16="http://schemas.microsoft.com/office/drawing/2014/main" id="{7F8CEA4A-C614-D24E-BC5D-C8E28736CB72}"/>
              </a:ext>
            </a:extLst>
          </p:cNvPr>
          <p:cNvCxnSpPr>
            <a:cxnSpLocks/>
          </p:cNvCxnSpPr>
          <p:nvPr/>
        </p:nvCxnSpPr>
        <p:spPr>
          <a:xfrm flipV="1">
            <a:off x="8922925" y="2401197"/>
            <a:ext cx="0" cy="855218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Connecteur droit 46">
            <a:extLst>
              <a:ext uri="{FF2B5EF4-FFF2-40B4-BE49-F238E27FC236}">
                <a16:creationId xmlns:a16="http://schemas.microsoft.com/office/drawing/2014/main" id="{0ED4C57E-EE29-494C-877D-A911F5F1392E}"/>
              </a:ext>
            </a:extLst>
          </p:cNvPr>
          <p:cNvCxnSpPr>
            <a:cxnSpLocks/>
          </p:cNvCxnSpPr>
          <p:nvPr/>
        </p:nvCxnSpPr>
        <p:spPr>
          <a:xfrm>
            <a:off x="4682641" y="3515518"/>
            <a:ext cx="16918" cy="1849741"/>
          </a:xfrm>
          <a:prstGeom prst="line">
            <a:avLst/>
          </a:prstGeom>
          <a:ln w="63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Accolade fermante 15">
            <a:extLst>
              <a:ext uri="{FF2B5EF4-FFF2-40B4-BE49-F238E27FC236}">
                <a16:creationId xmlns:a16="http://schemas.microsoft.com/office/drawing/2014/main" id="{EC5F3C13-0F8A-6B45-A37D-23E810C0FBA3}"/>
              </a:ext>
            </a:extLst>
          </p:cNvPr>
          <p:cNvSpPr/>
          <p:nvPr/>
        </p:nvSpPr>
        <p:spPr>
          <a:xfrm>
            <a:off x="4467231" y="5113258"/>
            <a:ext cx="155448" cy="914400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8" name="ZoneTexte 47">
            <a:extLst>
              <a:ext uri="{FF2B5EF4-FFF2-40B4-BE49-F238E27FC236}">
                <a16:creationId xmlns:a16="http://schemas.microsoft.com/office/drawing/2014/main" id="{223D57CB-E5F4-BA45-9691-9883F61DF680}"/>
              </a:ext>
            </a:extLst>
          </p:cNvPr>
          <p:cNvSpPr txBox="1"/>
          <p:nvPr/>
        </p:nvSpPr>
        <p:spPr>
          <a:xfrm>
            <a:off x="9395322" y="-13310"/>
            <a:ext cx="2698255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ATCD RTE cou, familial CDT</a:t>
            </a:r>
          </a:p>
          <a:p>
            <a:r>
              <a:rPr lang="fr-FR" dirty="0"/>
              <a:t>PR</a:t>
            </a:r>
          </a:p>
          <a:p>
            <a:r>
              <a:rPr lang="fr-FR" dirty="0"/>
              <a:t>multifocal, ETE</a:t>
            </a:r>
          </a:p>
          <a:p>
            <a:r>
              <a:rPr lang="fr-FR" dirty="0"/>
              <a:t>cN1 </a:t>
            </a:r>
          </a:p>
          <a:p>
            <a:endParaRPr lang="fr-FR" dirty="0"/>
          </a:p>
          <a:p>
            <a:endParaRPr lang="fr-FR" dirty="0"/>
          </a:p>
          <a:p>
            <a:r>
              <a:rPr lang="fr-FR" dirty="0"/>
              <a:t>                            </a:t>
            </a:r>
          </a:p>
          <a:p>
            <a:r>
              <a:rPr lang="fr-FR" dirty="0"/>
              <a:t>(+)</a:t>
            </a:r>
          </a:p>
          <a:p>
            <a:endParaRPr lang="fr-FR" dirty="0"/>
          </a:p>
          <a:p>
            <a:r>
              <a:rPr lang="fr-FR" dirty="0"/>
              <a:t> 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31C4B8ED-C125-1C44-838E-5E80F6D13B0E}"/>
              </a:ext>
            </a:extLst>
          </p:cNvPr>
          <p:cNvSpPr/>
          <p:nvPr/>
        </p:nvSpPr>
        <p:spPr>
          <a:xfrm>
            <a:off x="5421857" y="4774034"/>
            <a:ext cx="435516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b="1" dirty="0"/>
              <a:t>découverte fortuite MPTC après lobectomie</a:t>
            </a:r>
          </a:p>
        </p:txBody>
      </p:sp>
      <p:cxnSp>
        <p:nvCxnSpPr>
          <p:cNvPr id="49" name="Connecteur droit 48">
            <a:extLst>
              <a:ext uri="{FF2B5EF4-FFF2-40B4-BE49-F238E27FC236}">
                <a16:creationId xmlns:a16="http://schemas.microsoft.com/office/drawing/2014/main" id="{061FB8A7-7A31-064B-A43E-EF7714F2EB91}"/>
              </a:ext>
            </a:extLst>
          </p:cNvPr>
          <p:cNvCxnSpPr>
            <a:cxnSpLocks/>
          </p:cNvCxnSpPr>
          <p:nvPr/>
        </p:nvCxnSpPr>
        <p:spPr>
          <a:xfrm>
            <a:off x="1915569" y="3446138"/>
            <a:ext cx="61591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85484907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>
            <a:extLst>
              <a:ext uri="{FF2B5EF4-FFF2-40B4-BE49-F238E27FC236}">
                <a16:creationId xmlns:a16="http://schemas.microsoft.com/office/drawing/2014/main" id="{740AEC6C-847B-CE46-980D-9CC3A79CD09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23697"/>
          <a:stretch/>
        </p:blipFill>
        <p:spPr>
          <a:xfrm>
            <a:off x="2343150" y="571500"/>
            <a:ext cx="8033302" cy="4667234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42304212-4CBA-8B41-8492-6FB6CBEC29DB}"/>
              </a:ext>
            </a:extLst>
          </p:cNvPr>
          <p:cNvSpPr/>
          <p:nvPr/>
        </p:nvSpPr>
        <p:spPr>
          <a:xfrm>
            <a:off x="3419061" y="1729410"/>
            <a:ext cx="4512365" cy="152398"/>
          </a:xfrm>
          <a:prstGeom prst="rect">
            <a:avLst/>
          </a:prstGeom>
          <a:solidFill>
            <a:srgbClr val="FF0000">
              <a:alpha val="28000"/>
            </a:srgb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227115DD-558C-AB4E-B780-8873E7248930}"/>
              </a:ext>
            </a:extLst>
          </p:cNvPr>
          <p:cNvSpPr/>
          <p:nvPr/>
        </p:nvSpPr>
        <p:spPr>
          <a:xfrm>
            <a:off x="3419060" y="3101009"/>
            <a:ext cx="4512365" cy="455755"/>
          </a:xfrm>
          <a:prstGeom prst="rect">
            <a:avLst/>
          </a:prstGeom>
          <a:solidFill>
            <a:srgbClr val="FF0000">
              <a:alpha val="28000"/>
            </a:srgb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4BCCBCD3-F629-0243-8DA5-097489B063D7}"/>
              </a:ext>
            </a:extLst>
          </p:cNvPr>
          <p:cNvSpPr/>
          <p:nvPr/>
        </p:nvSpPr>
        <p:spPr>
          <a:xfrm>
            <a:off x="3419060" y="4465984"/>
            <a:ext cx="4512365" cy="331304"/>
          </a:xfrm>
          <a:prstGeom prst="rect">
            <a:avLst/>
          </a:prstGeom>
          <a:solidFill>
            <a:srgbClr val="FF0000">
              <a:alpha val="28000"/>
            </a:srgb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930B72EA-0399-F346-806B-77E2425CD192}"/>
              </a:ext>
            </a:extLst>
          </p:cNvPr>
          <p:cNvSpPr/>
          <p:nvPr/>
        </p:nvSpPr>
        <p:spPr>
          <a:xfrm>
            <a:off x="7931423" y="1158295"/>
            <a:ext cx="1172821" cy="445217"/>
          </a:xfrm>
          <a:prstGeom prst="rect">
            <a:avLst/>
          </a:prstGeom>
          <a:solidFill>
            <a:srgbClr val="FF0000">
              <a:alpha val="28000"/>
            </a:srgb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2C730181-CE22-D246-9B96-6648F21C176E}"/>
              </a:ext>
            </a:extLst>
          </p:cNvPr>
          <p:cNvSpPr/>
          <p:nvPr/>
        </p:nvSpPr>
        <p:spPr>
          <a:xfrm>
            <a:off x="7931423" y="2365512"/>
            <a:ext cx="1172821" cy="328802"/>
          </a:xfrm>
          <a:prstGeom prst="rect">
            <a:avLst/>
          </a:prstGeom>
          <a:solidFill>
            <a:srgbClr val="FF0000">
              <a:alpha val="28000"/>
            </a:srgb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7C23426E-65FF-D540-8EC2-EACC540FFC3E}"/>
              </a:ext>
            </a:extLst>
          </p:cNvPr>
          <p:cNvSpPr/>
          <p:nvPr/>
        </p:nvSpPr>
        <p:spPr>
          <a:xfrm>
            <a:off x="7931422" y="3963459"/>
            <a:ext cx="1172821" cy="339342"/>
          </a:xfrm>
          <a:prstGeom prst="rect">
            <a:avLst/>
          </a:prstGeom>
          <a:solidFill>
            <a:srgbClr val="FF0000">
              <a:alpha val="28000"/>
            </a:srgb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5A78EA12-CED8-2440-8663-ADC5825E146E}"/>
              </a:ext>
            </a:extLst>
          </p:cNvPr>
          <p:cNvSpPr/>
          <p:nvPr/>
        </p:nvSpPr>
        <p:spPr>
          <a:xfrm>
            <a:off x="2451649" y="3984708"/>
            <a:ext cx="967410" cy="339342"/>
          </a:xfrm>
          <a:prstGeom prst="rect">
            <a:avLst/>
          </a:prstGeom>
          <a:solidFill>
            <a:srgbClr val="FF0000">
              <a:alpha val="28000"/>
            </a:srgb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D4DD7BBA-EA69-2D4C-83E9-AAFDE9B23F8C}"/>
              </a:ext>
            </a:extLst>
          </p:cNvPr>
          <p:cNvSpPr/>
          <p:nvPr/>
        </p:nvSpPr>
        <p:spPr>
          <a:xfrm>
            <a:off x="2451649" y="2401903"/>
            <a:ext cx="967409" cy="420810"/>
          </a:xfrm>
          <a:prstGeom prst="rect">
            <a:avLst/>
          </a:prstGeom>
          <a:solidFill>
            <a:srgbClr val="FF0000">
              <a:alpha val="28000"/>
            </a:srgb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9986BBA4-028F-314B-B5D9-4252ABF16E83}"/>
              </a:ext>
            </a:extLst>
          </p:cNvPr>
          <p:cNvSpPr/>
          <p:nvPr/>
        </p:nvSpPr>
        <p:spPr>
          <a:xfrm>
            <a:off x="2451648" y="1157448"/>
            <a:ext cx="967409" cy="408780"/>
          </a:xfrm>
          <a:prstGeom prst="rect">
            <a:avLst/>
          </a:prstGeom>
          <a:solidFill>
            <a:srgbClr val="FF0000">
              <a:alpha val="28000"/>
            </a:srgb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5F143A7F-0F49-C745-9675-FE32C9ED613D}"/>
              </a:ext>
            </a:extLst>
          </p:cNvPr>
          <p:cNvSpPr/>
          <p:nvPr/>
        </p:nvSpPr>
        <p:spPr>
          <a:xfrm>
            <a:off x="3419059" y="2044990"/>
            <a:ext cx="4512365" cy="145318"/>
          </a:xfrm>
          <a:prstGeom prst="rect">
            <a:avLst/>
          </a:prstGeom>
          <a:solidFill>
            <a:srgbClr val="FF0000">
              <a:alpha val="28000"/>
            </a:srgb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973EB390-3332-0A45-92D2-E3512646A0C0}"/>
              </a:ext>
            </a:extLst>
          </p:cNvPr>
          <p:cNvSpPr/>
          <p:nvPr/>
        </p:nvSpPr>
        <p:spPr>
          <a:xfrm>
            <a:off x="3419059" y="4841169"/>
            <a:ext cx="4512365" cy="353683"/>
          </a:xfrm>
          <a:prstGeom prst="rect">
            <a:avLst/>
          </a:prstGeom>
          <a:solidFill>
            <a:srgbClr val="FFC000">
              <a:alpha val="28000"/>
            </a:srgbClr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75041A29-1A82-1543-A067-D67B9BC0317B}"/>
              </a:ext>
            </a:extLst>
          </p:cNvPr>
          <p:cNvSpPr/>
          <p:nvPr/>
        </p:nvSpPr>
        <p:spPr>
          <a:xfrm>
            <a:off x="7931424" y="4837046"/>
            <a:ext cx="1172820" cy="353683"/>
          </a:xfrm>
          <a:prstGeom prst="rect">
            <a:avLst/>
          </a:prstGeom>
          <a:solidFill>
            <a:srgbClr val="FFC000">
              <a:alpha val="28000"/>
            </a:srgbClr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49741697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450F7E66-2E64-494C-A3E7-65E06BFE4066}"/>
              </a:ext>
            </a:extLst>
          </p:cNvPr>
          <p:cNvSpPr/>
          <p:nvPr/>
        </p:nvSpPr>
        <p:spPr>
          <a:xfrm>
            <a:off x="3048000" y="1997839"/>
            <a:ext cx="6096000" cy="286232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fr-FR" b="1" dirty="0">
                <a:solidFill>
                  <a:srgbClr val="000000"/>
                </a:solidFill>
                <a:latin typeface="Tahoma" panose="020B0604030504040204" pitchFamily="34" charset="0"/>
              </a:rPr>
              <a:t>La chirurgie</a:t>
            </a:r>
            <a:r>
              <a:rPr lang="fr-FR" dirty="0">
                <a:solidFill>
                  <a:srgbClr val="000000"/>
                </a:solidFill>
                <a:latin typeface="Tahoma" panose="020B0604030504040204" pitchFamily="34" charset="0"/>
              </a:rPr>
              <a:t> : déjà, qu’apporte la chirurgie (y compris en termes de tranquillité d’esprit du patient et/ou du clinicien : il faut en parler) – surtout : pourquoi (pas) une </a:t>
            </a:r>
            <a:r>
              <a:rPr lang="fr-FR" dirty="0" err="1">
                <a:solidFill>
                  <a:srgbClr val="000000"/>
                </a:solidFill>
                <a:latin typeface="Tahoma" panose="020B0604030504040204" pitchFamily="34" charset="0"/>
              </a:rPr>
              <a:t>lobo-isthmectomie</a:t>
            </a:r>
            <a:r>
              <a:rPr lang="fr-FR" dirty="0">
                <a:solidFill>
                  <a:srgbClr val="000000"/>
                </a:solidFill>
                <a:latin typeface="Tahoma" panose="020B0604030504040204" pitchFamily="34" charset="0"/>
              </a:rPr>
              <a:t>, pourquoi (pas) une </a:t>
            </a:r>
            <a:r>
              <a:rPr lang="fr-FR" dirty="0" err="1">
                <a:solidFill>
                  <a:srgbClr val="000000"/>
                </a:solidFill>
                <a:latin typeface="Tahoma" panose="020B0604030504040204" pitchFamily="34" charset="0"/>
              </a:rPr>
              <a:t>thyroidectomie</a:t>
            </a:r>
            <a:r>
              <a:rPr lang="fr-FR" dirty="0">
                <a:solidFill>
                  <a:srgbClr val="000000"/>
                </a:solidFill>
                <a:latin typeface="Tahoma" panose="020B0604030504040204" pitchFamily="34" charset="0"/>
              </a:rPr>
              <a:t> totale ? Alain, il faut vraiment que tu formules explicitement ce qui te fait pencher vers une décision plutôt qu’une autre en tant que chirurgien…ET Susciter dans la salle pourquoi les cliniciens préféreraient l’une à l’autre alors que, personnellement, je suis plutôt convaincu que c’est du cas par cas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06801725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74B4AED2-9C6A-EA4B-AF4F-B611828126F7}"/>
              </a:ext>
            </a:extLst>
          </p:cNvPr>
          <p:cNvSpPr/>
          <p:nvPr/>
        </p:nvSpPr>
        <p:spPr>
          <a:xfrm>
            <a:off x="2270307" y="1969270"/>
            <a:ext cx="8762005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dirty="0"/>
              <a:t>Quels critères pour décider ? </a:t>
            </a:r>
          </a:p>
          <a:p>
            <a:endParaRPr lang="fr-FR" dirty="0"/>
          </a:p>
          <a:p>
            <a:r>
              <a:rPr lang="fr-FR" dirty="0"/>
              <a:t>1. Contexte</a:t>
            </a:r>
          </a:p>
          <a:p>
            <a:r>
              <a:rPr lang="fr-FR" dirty="0"/>
              <a:t>2. Clinique</a:t>
            </a:r>
          </a:p>
          <a:p>
            <a:r>
              <a:rPr lang="fr-FR" dirty="0"/>
              <a:t>3. Échographie</a:t>
            </a:r>
          </a:p>
          <a:p>
            <a:r>
              <a:rPr lang="fr-FR" dirty="0"/>
              <a:t>4. Cytologie</a:t>
            </a:r>
          </a:p>
          <a:p>
            <a:r>
              <a:rPr lang="fr-FR" dirty="0"/>
              <a:t>5. Biologie moléculaire</a:t>
            </a:r>
          </a:p>
          <a:p>
            <a:r>
              <a:rPr lang="fr-FR" dirty="0"/>
              <a:t>6. </a:t>
            </a:r>
            <a:r>
              <a:rPr lang="fr-FR" sz="1400" i="1" dirty="0"/>
              <a:t>Existence de métastases à distance d’emblée</a:t>
            </a:r>
          </a:p>
          <a:p>
            <a:endParaRPr lang="fr-FR" dirty="0"/>
          </a:p>
          <a:p>
            <a:r>
              <a:rPr lang="fr-FR" dirty="0"/>
              <a:t>-&gt; </a:t>
            </a:r>
            <a:r>
              <a:rPr lang="fr-FR" b="1" dirty="0"/>
              <a:t>Niveau  d’agressivité, </a:t>
            </a:r>
            <a:br>
              <a:rPr lang="fr-FR" b="1" dirty="0"/>
            </a:br>
            <a:r>
              <a:rPr lang="fr-FR" b="1" dirty="0"/>
              <a:t>                   de risque de récidive si traitement de préservation de la fonction thyroïdienne,              et l’indication d’une </a:t>
            </a:r>
            <a:r>
              <a:rPr lang="fr-FR" b="1" dirty="0" err="1"/>
              <a:t>IRAthérapie</a:t>
            </a:r>
            <a:r>
              <a:rPr lang="fr-FR" b="1" dirty="0"/>
              <a:t> adjuvante </a:t>
            </a:r>
          </a:p>
        </p:txBody>
      </p:sp>
      <p:sp>
        <p:nvSpPr>
          <p:cNvPr id="7" name="Rectangle à coins arrondis 6">
            <a:extLst>
              <a:ext uri="{FF2B5EF4-FFF2-40B4-BE49-F238E27FC236}">
                <a16:creationId xmlns:a16="http://schemas.microsoft.com/office/drawing/2014/main" id="{05537DD9-4716-F14D-84C1-05850DB7A6E6}"/>
              </a:ext>
            </a:extLst>
          </p:cNvPr>
          <p:cNvSpPr/>
          <p:nvPr/>
        </p:nvSpPr>
        <p:spPr>
          <a:xfrm>
            <a:off x="2270307" y="1849259"/>
            <a:ext cx="6549656" cy="575889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73F5B6C9-2705-FF49-961D-4AF34E9A7238}"/>
              </a:ext>
            </a:extLst>
          </p:cNvPr>
          <p:cNvSpPr txBox="1"/>
          <p:nvPr/>
        </p:nvSpPr>
        <p:spPr>
          <a:xfrm>
            <a:off x="1696279" y="1849259"/>
            <a:ext cx="36740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800" dirty="0"/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5135994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oneTexte 4">
            <a:extLst>
              <a:ext uri="{FF2B5EF4-FFF2-40B4-BE49-F238E27FC236}">
                <a16:creationId xmlns:a16="http://schemas.microsoft.com/office/drawing/2014/main" id="{9FAC5309-BF17-1A4E-BD55-97B10B9080E8}"/>
              </a:ext>
            </a:extLst>
          </p:cNvPr>
          <p:cNvSpPr txBox="1"/>
          <p:nvPr/>
        </p:nvSpPr>
        <p:spPr>
          <a:xfrm>
            <a:off x="2860620" y="1393507"/>
            <a:ext cx="3220753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Une chirurgie est-elle indiquée ?</a:t>
            </a:r>
          </a:p>
          <a:p>
            <a:r>
              <a:rPr lang="fr-FR" dirty="0"/>
              <a:t>	Faut-il ? </a:t>
            </a:r>
          </a:p>
          <a:p>
            <a:r>
              <a:rPr lang="fr-FR" dirty="0"/>
              <a:t>	Est-elle préférable ? </a:t>
            </a:r>
          </a:p>
          <a:p>
            <a:r>
              <a:rPr lang="fr-FR" dirty="0"/>
              <a:t>	Peut-on l’éviter ?</a:t>
            </a:r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4877DE20-645A-5A42-8241-DA58F3CC877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66229"/>
          <a:stretch/>
        </p:blipFill>
        <p:spPr>
          <a:xfrm>
            <a:off x="7504086" y="1560614"/>
            <a:ext cx="452673" cy="1007928"/>
          </a:xfrm>
          <a:prstGeom prst="rect">
            <a:avLst/>
          </a:prstGeom>
        </p:spPr>
      </p:pic>
      <p:pic>
        <p:nvPicPr>
          <p:cNvPr id="9" name="Image 8">
            <a:extLst>
              <a:ext uri="{FF2B5EF4-FFF2-40B4-BE49-F238E27FC236}">
                <a16:creationId xmlns:a16="http://schemas.microsoft.com/office/drawing/2014/main" id="{96FF4C1D-7794-1044-8707-15443C8E085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72284"/>
          <a:stretch/>
        </p:blipFill>
        <p:spPr>
          <a:xfrm flipH="1">
            <a:off x="6421605" y="1574702"/>
            <a:ext cx="366325" cy="993839"/>
          </a:xfrm>
          <a:prstGeom prst="rect">
            <a:avLst/>
          </a:prstGeom>
        </p:spPr>
      </p:pic>
      <p:pic>
        <p:nvPicPr>
          <p:cNvPr id="10" name="Image 9">
            <a:extLst>
              <a:ext uri="{FF2B5EF4-FFF2-40B4-BE49-F238E27FC236}">
                <a16:creationId xmlns:a16="http://schemas.microsoft.com/office/drawing/2014/main" id="{78C11B44-B0B1-FF4D-9FEB-16C104E1DD1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4167" r="27833"/>
          <a:stretch/>
        </p:blipFill>
        <p:spPr>
          <a:xfrm>
            <a:off x="6981904" y="1561488"/>
            <a:ext cx="508938" cy="1007053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C151FD26-8D33-6948-AEDC-60FD1CF70560}"/>
              </a:ext>
            </a:extLst>
          </p:cNvPr>
          <p:cNvSpPr/>
          <p:nvPr/>
        </p:nvSpPr>
        <p:spPr>
          <a:xfrm>
            <a:off x="4574175" y="2213648"/>
            <a:ext cx="1750929" cy="369332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r>
              <a:rPr lang="fr-FR" dirty="0"/>
              <a:t>/doit-on l’éviter?</a:t>
            </a:r>
          </a:p>
        </p:txBody>
      </p:sp>
      <p:sp>
        <p:nvSpPr>
          <p:cNvPr id="12" name="Rectangle à coins arrondis 11">
            <a:extLst>
              <a:ext uri="{FF2B5EF4-FFF2-40B4-BE49-F238E27FC236}">
                <a16:creationId xmlns:a16="http://schemas.microsoft.com/office/drawing/2014/main" id="{BDBB3AF3-41C7-F843-9AFF-A582E9718DD3}"/>
              </a:ext>
            </a:extLst>
          </p:cNvPr>
          <p:cNvSpPr/>
          <p:nvPr/>
        </p:nvSpPr>
        <p:spPr>
          <a:xfrm>
            <a:off x="2647969" y="1393507"/>
            <a:ext cx="6549656" cy="1365272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5" name="ZoneTexte 14">
            <a:extLst>
              <a:ext uri="{FF2B5EF4-FFF2-40B4-BE49-F238E27FC236}">
                <a16:creationId xmlns:a16="http://schemas.microsoft.com/office/drawing/2014/main" id="{ECB414B9-0FF7-BE46-B722-A10BF717AC8A}"/>
              </a:ext>
            </a:extLst>
          </p:cNvPr>
          <p:cNvSpPr txBox="1"/>
          <p:nvPr/>
        </p:nvSpPr>
        <p:spPr>
          <a:xfrm>
            <a:off x="1696279" y="1849259"/>
            <a:ext cx="36740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800" dirty="0"/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368588761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2">
            <a:extLst>
              <a:ext uri="{FF2B5EF4-FFF2-40B4-BE49-F238E27FC236}">
                <a16:creationId xmlns:a16="http://schemas.microsoft.com/office/drawing/2014/main" id="{BBFD16DB-CCE1-1B45-BFA1-E852ECD23BD9}"/>
              </a:ext>
            </a:extLst>
          </p:cNvPr>
          <p:cNvSpPr txBox="1"/>
          <p:nvPr/>
        </p:nvSpPr>
        <p:spPr>
          <a:xfrm>
            <a:off x="193356" y="17135"/>
            <a:ext cx="2060179" cy="1754326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fr-FR" i="1" dirty="0"/>
              <a:t>Contexte</a:t>
            </a:r>
          </a:p>
          <a:p>
            <a:r>
              <a:rPr lang="fr-FR" i="1" dirty="0"/>
              <a:t>Clinique	</a:t>
            </a:r>
          </a:p>
          <a:p>
            <a:r>
              <a:rPr lang="fr-FR" i="1" dirty="0"/>
              <a:t>Echographie nodule</a:t>
            </a:r>
          </a:p>
          <a:p>
            <a:r>
              <a:rPr lang="fr-FR" i="1" dirty="0"/>
              <a:t>                    ganglion</a:t>
            </a:r>
          </a:p>
          <a:p>
            <a:r>
              <a:rPr lang="fr-FR" i="1" dirty="0"/>
              <a:t>M à distance</a:t>
            </a:r>
          </a:p>
          <a:p>
            <a:endParaRPr lang="fr-FR" i="1" dirty="0"/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C233320A-8726-074D-8679-8ADA1F9BE4EF}"/>
              </a:ext>
            </a:extLst>
          </p:cNvPr>
          <p:cNvSpPr txBox="1"/>
          <p:nvPr/>
        </p:nvSpPr>
        <p:spPr>
          <a:xfrm>
            <a:off x="9395322" y="-13310"/>
            <a:ext cx="2796678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/>
              <a:t>ATCD RTE cou, familial CDT</a:t>
            </a:r>
          </a:p>
          <a:p>
            <a:r>
              <a:rPr lang="fr-FR" b="1" dirty="0"/>
              <a:t>PR, </a:t>
            </a:r>
            <a:r>
              <a:rPr lang="fr-FR" b="1" dirty="0" err="1"/>
              <a:t>adp</a:t>
            </a:r>
            <a:r>
              <a:rPr lang="fr-FR" b="1" dirty="0"/>
              <a:t> </a:t>
            </a:r>
            <a:r>
              <a:rPr lang="fr-FR" b="1" dirty="0" err="1"/>
              <a:t>prévalente</a:t>
            </a:r>
            <a:endParaRPr lang="fr-FR" b="1" dirty="0"/>
          </a:p>
          <a:p>
            <a:r>
              <a:rPr lang="fr-FR" b="1" dirty="0"/>
              <a:t>Multifocal&gt; 1 cm, </a:t>
            </a:r>
            <a:r>
              <a:rPr lang="fr-FR" b="1" dirty="0" err="1"/>
              <a:t>bilat</a:t>
            </a:r>
            <a:r>
              <a:rPr lang="fr-FR" b="1" dirty="0"/>
              <a:t>, ETE</a:t>
            </a:r>
          </a:p>
          <a:p>
            <a:r>
              <a:rPr lang="fr-FR" b="1" dirty="0"/>
              <a:t>cN1                             </a:t>
            </a:r>
          </a:p>
          <a:p>
            <a:r>
              <a:rPr lang="fr-FR" b="1" dirty="0"/>
              <a:t>(+)</a:t>
            </a:r>
          </a:p>
          <a:p>
            <a:endParaRPr lang="fr-FR" b="1" dirty="0"/>
          </a:p>
          <a:p>
            <a:r>
              <a:rPr lang="fr-FR" b="1" dirty="0"/>
              <a:t> </a:t>
            </a:r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9FF6F7F0-750E-7142-8E31-49FEE9DF4985}"/>
              </a:ext>
            </a:extLst>
          </p:cNvPr>
          <p:cNvSpPr txBox="1"/>
          <p:nvPr/>
        </p:nvSpPr>
        <p:spPr>
          <a:xfrm>
            <a:off x="9057197" y="3076550"/>
            <a:ext cx="1025152" cy="369332"/>
          </a:xfrm>
          <a:prstGeom prst="rect">
            <a:avLst/>
          </a:prstGeom>
          <a:noFill/>
          <a:ln w="31750"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r>
              <a:rPr lang="fr-FR" b="1" dirty="0"/>
              <a:t>chirurgie</a:t>
            </a:r>
          </a:p>
        </p:txBody>
      </p:sp>
      <p:cxnSp>
        <p:nvCxnSpPr>
          <p:cNvPr id="42" name="Connecteur droit 41">
            <a:extLst>
              <a:ext uri="{FF2B5EF4-FFF2-40B4-BE49-F238E27FC236}">
                <a16:creationId xmlns:a16="http://schemas.microsoft.com/office/drawing/2014/main" id="{7F8CEA4A-C614-D24E-BC5D-C8E28736CB72}"/>
              </a:ext>
            </a:extLst>
          </p:cNvPr>
          <p:cNvCxnSpPr>
            <a:cxnSpLocks/>
          </p:cNvCxnSpPr>
          <p:nvPr/>
        </p:nvCxnSpPr>
        <p:spPr>
          <a:xfrm flipV="1">
            <a:off x="9612038" y="2470195"/>
            <a:ext cx="0" cy="613942"/>
          </a:xfrm>
          <a:prstGeom prst="line">
            <a:avLst/>
          </a:prstGeom>
          <a:ln w="317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ZoneTexte 9">
            <a:extLst>
              <a:ext uri="{FF2B5EF4-FFF2-40B4-BE49-F238E27FC236}">
                <a16:creationId xmlns:a16="http://schemas.microsoft.com/office/drawing/2014/main" id="{FA75100E-0FA4-824C-93CE-0839C7FEE5C4}"/>
              </a:ext>
            </a:extLst>
          </p:cNvPr>
          <p:cNvSpPr txBox="1"/>
          <p:nvPr/>
        </p:nvSpPr>
        <p:spPr>
          <a:xfrm>
            <a:off x="8961210" y="5688449"/>
            <a:ext cx="3215880" cy="116955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i="1" dirty="0"/>
              <a:t>RTE: Radiothérapie Externe</a:t>
            </a:r>
          </a:p>
          <a:p>
            <a:r>
              <a:rPr lang="fr-FR" sz="1400" i="1" dirty="0"/>
              <a:t>CDT: Carcinome Différencié de la Thyroïde</a:t>
            </a:r>
          </a:p>
          <a:p>
            <a:r>
              <a:rPr lang="fr-FR" sz="1400" i="1" dirty="0"/>
              <a:t>PR:   Paralysie </a:t>
            </a:r>
            <a:r>
              <a:rPr lang="fr-FR" sz="1400" i="1" dirty="0" err="1"/>
              <a:t>Récurrentielle</a:t>
            </a:r>
            <a:endParaRPr lang="fr-FR" sz="1400" i="1" dirty="0"/>
          </a:p>
          <a:p>
            <a:r>
              <a:rPr lang="fr-FR" sz="1400" i="1" dirty="0" err="1"/>
              <a:t>adp</a:t>
            </a:r>
            <a:r>
              <a:rPr lang="fr-FR" sz="1400" i="1" dirty="0"/>
              <a:t>: adénopathie</a:t>
            </a:r>
          </a:p>
          <a:p>
            <a:r>
              <a:rPr lang="fr-FR" sz="1400" i="1" dirty="0"/>
              <a:t>ETE: Extra </a:t>
            </a:r>
            <a:r>
              <a:rPr lang="fr-FR" sz="1400" i="1" dirty="0" err="1"/>
              <a:t>Thyroid</a:t>
            </a:r>
            <a:r>
              <a:rPr lang="fr-FR" sz="1400" i="1" dirty="0"/>
              <a:t> Extension</a:t>
            </a:r>
          </a:p>
        </p:txBody>
      </p:sp>
      <p:sp>
        <p:nvSpPr>
          <p:cNvPr id="2" name="Rectangle à coins arrondis 1">
            <a:extLst>
              <a:ext uri="{FF2B5EF4-FFF2-40B4-BE49-F238E27FC236}">
                <a16:creationId xmlns:a16="http://schemas.microsoft.com/office/drawing/2014/main" id="{3611BDE5-C20F-344D-8152-F10A66B9C764}"/>
              </a:ext>
            </a:extLst>
          </p:cNvPr>
          <p:cNvSpPr/>
          <p:nvPr/>
        </p:nvSpPr>
        <p:spPr>
          <a:xfrm>
            <a:off x="9300561" y="38400"/>
            <a:ext cx="2862470" cy="1754326"/>
          </a:xfrm>
          <a:prstGeom prst="roundRect">
            <a:avLst/>
          </a:prstGeom>
          <a:noFill/>
          <a:ln w="317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11" name="Image 10">
            <a:extLst>
              <a:ext uri="{FF2B5EF4-FFF2-40B4-BE49-F238E27FC236}">
                <a16:creationId xmlns:a16="http://schemas.microsoft.com/office/drawing/2014/main" id="{C3574064-FFA5-0A47-BA74-00409CE36BC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72284"/>
          <a:stretch/>
        </p:blipFill>
        <p:spPr>
          <a:xfrm flipH="1">
            <a:off x="10385988" y="2470195"/>
            <a:ext cx="366325" cy="9938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6105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2">
            <a:extLst>
              <a:ext uri="{FF2B5EF4-FFF2-40B4-BE49-F238E27FC236}">
                <a16:creationId xmlns:a16="http://schemas.microsoft.com/office/drawing/2014/main" id="{BBFD16DB-CCE1-1B45-BFA1-E852ECD23BD9}"/>
              </a:ext>
            </a:extLst>
          </p:cNvPr>
          <p:cNvSpPr txBox="1"/>
          <p:nvPr/>
        </p:nvSpPr>
        <p:spPr>
          <a:xfrm>
            <a:off x="193356" y="17135"/>
            <a:ext cx="2060179" cy="1754326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fr-FR" i="1" dirty="0"/>
              <a:t>Contexte</a:t>
            </a:r>
          </a:p>
          <a:p>
            <a:r>
              <a:rPr lang="fr-FR" i="1" dirty="0"/>
              <a:t>Clinique	</a:t>
            </a:r>
          </a:p>
          <a:p>
            <a:r>
              <a:rPr lang="fr-FR" i="1" dirty="0"/>
              <a:t>Echographie nodule</a:t>
            </a:r>
          </a:p>
          <a:p>
            <a:r>
              <a:rPr lang="fr-FR" i="1" dirty="0"/>
              <a:t>                    ganglion</a:t>
            </a:r>
          </a:p>
          <a:p>
            <a:r>
              <a:rPr lang="fr-FR" i="1" dirty="0"/>
              <a:t>M à distance</a:t>
            </a:r>
          </a:p>
          <a:p>
            <a:endParaRPr lang="fr-FR" i="1" dirty="0"/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C233320A-8726-074D-8679-8ADA1F9BE4EF}"/>
              </a:ext>
            </a:extLst>
          </p:cNvPr>
          <p:cNvSpPr txBox="1"/>
          <p:nvPr/>
        </p:nvSpPr>
        <p:spPr>
          <a:xfrm>
            <a:off x="9395322" y="-13310"/>
            <a:ext cx="2796678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/>
              <a:t>ATCD RTE cou, familial CDT</a:t>
            </a:r>
          </a:p>
          <a:p>
            <a:r>
              <a:rPr lang="fr-FR" b="1" dirty="0"/>
              <a:t>PR, </a:t>
            </a:r>
            <a:r>
              <a:rPr lang="fr-FR" b="1" dirty="0" err="1"/>
              <a:t>adp</a:t>
            </a:r>
            <a:r>
              <a:rPr lang="fr-FR" b="1" dirty="0"/>
              <a:t> </a:t>
            </a:r>
            <a:r>
              <a:rPr lang="fr-FR" b="1" dirty="0" err="1"/>
              <a:t>prévalente</a:t>
            </a:r>
            <a:endParaRPr lang="fr-FR" b="1" dirty="0"/>
          </a:p>
          <a:p>
            <a:r>
              <a:rPr lang="fr-FR" b="1" dirty="0"/>
              <a:t>Multifocal&gt; 1 cm, </a:t>
            </a:r>
            <a:r>
              <a:rPr lang="fr-FR" b="1" dirty="0" err="1"/>
              <a:t>bilat</a:t>
            </a:r>
            <a:r>
              <a:rPr lang="fr-FR" b="1" dirty="0"/>
              <a:t>, ETE</a:t>
            </a:r>
          </a:p>
          <a:p>
            <a:r>
              <a:rPr lang="fr-FR" b="1" dirty="0"/>
              <a:t>cN1                             </a:t>
            </a:r>
          </a:p>
          <a:p>
            <a:r>
              <a:rPr lang="fr-FR" b="1" dirty="0"/>
              <a:t>(+)</a:t>
            </a:r>
          </a:p>
          <a:p>
            <a:endParaRPr lang="fr-FR" b="1" dirty="0"/>
          </a:p>
          <a:p>
            <a:r>
              <a:rPr lang="fr-FR" b="1" dirty="0"/>
              <a:t> </a:t>
            </a:r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9FF6F7F0-750E-7142-8E31-49FEE9DF4985}"/>
              </a:ext>
            </a:extLst>
          </p:cNvPr>
          <p:cNvSpPr txBox="1"/>
          <p:nvPr/>
        </p:nvSpPr>
        <p:spPr>
          <a:xfrm>
            <a:off x="9057197" y="3076550"/>
            <a:ext cx="1025152" cy="369332"/>
          </a:xfrm>
          <a:prstGeom prst="rect">
            <a:avLst/>
          </a:prstGeom>
          <a:noFill/>
          <a:ln w="31750"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r>
              <a:rPr lang="fr-FR" b="1" dirty="0"/>
              <a:t>chirurgie</a:t>
            </a:r>
          </a:p>
        </p:txBody>
      </p:sp>
      <p:cxnSp>
        <p:nvCxnSpPr>
          <p:cNvPr id="42" name="Connecteur droit 41">
            <a:extLst>
              <a:ext uri="{FF2B5EF4-FFF2-40B4-BE49-F238E27FC236}">
                <a16:creationId xmlns:a16="http://schemas.microsoft.com/office/drawing/2014/main" id="{7F8CEA4A-C614-D24E-BC5D-C8E28736CB72}"/>
              </a:ext>
            </a:extLst>
          </p:cNvPr>
          <p:cNvCxnSpPr>
            <a:cxnSpLocks/>
          </p:cNvCxnSpPr>
          <p:nvPr/>
        </p:nvCxnSpPr>
        <p:spPr>
          <a:xfrm flipV="1">
            <a:off x="9612038" y="2470195"/>
            <a:ext cx="0" cy="613942"/>
          </a:xfrm>
          <a:prstGeom prst="line">
            <a:avLst/>
          </a:prstGeom>
          <a:ln w="317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ZoneTexte 9">
            <a:extLst>
              <a:ext uri="{FF2B5EF4-FFF2-40B4-BE49-F238E27FC236}">
                <a16:creationId xmlns:a16="http://schemas.microsoft.com/office/drawing/2014/main" id="{FA75100E-0FA4-824C-93CE-0839C7FEE5C4}"/>
              </a:ext>
            </a:extLst>
          </p:cNvPr>
          <p:cNvSpPr txBox="1"/>
          <p:nvPr/>
        </p:nvSpPr>
        <p:spPr>
          <a:xfrm>
            <a:off x="8976120" y="5688449"/>
            <a:ext cx="3215880" cy="116955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i="1" dirty="0"/>
              <a:t>RTE: Radiothérapie Externe</a:t>
            </a:r>
          </a:p>
          <a:p>
            <a:r>
              <a:rPr lang="fr-FR" sz="1400" i="1" dirty="0"/>
              <a:t>CDT: Carcinome Différencié de la Thyroïde</a:t>
            </a:r>
          </a:p>
          <a:p>
            <a:r>
              <a:rPr lang="fr-FR" sz="1400" i="1" dirty="0"/>
              <a:t>PR:   Paralysie </a:t>
            </a:r>
            <a:r>
              <a:rPr lang="fr-FR" sz="1400" i="1" dirty="0" err="1"/>
              <a:t>Récurrentielle</a:t>
            </a:r>
            <a:endParaRPr lang="fr-FR" sz="1400" i="1" dirty="0"/>
          </a:p>
          <a:p>
            <a:r>
              <a:rPr lang="fr-FR" sz="1400" i="1" dirty="0" err="1"/>
              <a:t>Adp</a:t>
            </a:r>
            <a:r>
              <a:rPr lang="fr-FR" sz="1400" i="1" dirty="0"/>
              <a:t>: </a:t>
            </a:r>
            <a:r>
              <a:rPr lang="fr-FR" sz="1400" i="1" dirty="0" err="1"/>
              <a:t>adenopathie</a:t>
            </a:r>
            <a:endParaRPr lang="fr-FR" sz="1400" i="1" dirty="0"/>
          </a:p>
          <a:p>
            <a:r>
              <a:rPr lang="fr-FR" sz="1400" i="1" dirty="0"/>
              <a:t>ETE: Extra </a:t>
            </a:r>
            <a:r>
              <a:rPr lang="fr-FR" sz="1400" i="1" dirty="0" err="1"/>
              <a:t>Thyroid</a:t>
            </a:r>
            <a:r>
              <a:rPr lang="fr-FR" sz="1400" i="1" dirty="0"/>
              <a:t> Extension</a:t>
            </a:r>
          </a:p>
        </p:txBody>
      </p:sp>
      <p:pic>
        <p:nvPicPr>
          <p:cNvPr id="11" name="Image 10">
            <a:extLst>
              <a:ext uri="{FF2B5EF4-FFF2-40B4-BE49-F238E27FC236}">
                <a16:creationId xmlns:a16="http://schemas.microsoft.com/office/drawing/2014/main" id="{C3574064-FFA5-0A47-BA74-00409CE36BC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72284"/>
          <a:stretch/>
        </p:blipFill>
        <p:spPr>
          <a:xfrm flipH="1">
            <a:off x="10385988" y="2470195"/>
            <a:ext cx="366325" cy="993839"/>
          </a:xfrm>
          <a:prstGeom prst="rect">
            <a:avLst/>
          </a:prstGeom>
        </p:spPr>
      </p:pic>
      <p:sp>
        <p:nvSpPr>
          <p:cNvPr id="12" name="Accolade fermante 11">
            <a:extLst>
              <a:ext uri="{FF2B5EF4-FFF2-40B4-BE49-F238E27FC236}">
                <a16:creationId xmlns:a16="http://schemas.microsoft.com/office/drawing/2014/main" id="{A9329932-AE2A-5E4A-B881-9AB54318495D}"/>
              </a:ext>
            </a:extLst>
          </p:cNvPr>
          <p:cNvSpPr/>
          <p:nvPr/>
        </p:nvSpPr>
        <p:spPr>
          <a:xfrm rot="5400000">
            <a:off x="9700509" y="469689"/>
            <a:ext cx="226684" cy="3636335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3" name="Rectangle à coins arrondis 12">
            <a:extLst>
              <a:ext uri="{FF2B5EF4-FFF2-40B4-BE49-F238E27FC236}">
                <a16:creationId xmlns:a16="http://schemas.microsoft.com/office/drawing/2014/main" id="{E0DC474D-6765-8C41-ADE8-DC2D9DAE19C4}"/>
              </a:ext>
            </a:extLst>
          </p:cNvPr>
          <p:cNvSpPr/>
          <p:nvPr/>
        </p:nvSpPr>
        <p:spPr>
          <a:xfrm>
            <a:off x="7699512" y="58443"/>
            <a:ext cx="1695809" cy="2040614"/>
          </a:xfrm>
          <a:prstGeom prst="roundRect">
            <a:avLst/>
          </a:prstGeom>
          <a:noFill/>
          <a:ln w="317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4" name="ZoneTexte 13">
            <a:extLst>
              <a:ext uri="{FF2B5EF4-FFF2-40B4-BE49-F238E27FC236}">
                <a16:creationId xmlns:a16="http://schemas.microsoft.com/office/drawing/2014/main" id="{059481E6-34B7-8047-B047-620523FB8821}"/>
              </a:ext>
            </a:extLst>
          </p:cNvPr>
          <p:cNvSpPr txBox="1"/>
          <p:nvPr/>
        </p:nvSpPr>
        <p:spPr>
          <a:xfrm>
            <a:off x="7819534" y="4164"/>
            <a:ext cx="1904444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/>
              <a:t>&lt; 40 ans                  </a:t>
            </a:r>
          </a:p>
          <a:p>
            <a:endParaRPr lang="fr-FR" b="1" dirty="0"/>
          </a:p>
          <a:p>
            <a:r>
              <a:rPr lang="fr-FR" b="1" dirty="0"/>
              <a:t>&gt; 5 mm	               </a:t>
            </a:r>
          </a:p>
          <a:p>
            <a:r>
              <a:rPr lang="fr-FR" b="1" dirty="0"/>
              <a:t>                       </a:t>
            </a:r>
          </a:p>
          <a:p>
            <a:endParaRPr lang="fr-FR" b="1" dirty="0"/>
          </a:p>
          <a:p>
            <a:r>
              <a:rPr lang="fr-FR" b="1" dirty="0"/>
              <a:t> </a:t>
            </a:r>
          </a:p>
          <a:p>
            <a:r>
              <a:rPr lang="fr-FR" b="1" dirty="0"/>
              <a:t>                                  </a:t>
            </a:r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7C61750F-6870-1547-B198-05FFC95BDEEA}"/>
              </a:ext>
            </a:extLst>
          </p:cNvPr>
          <p:cNvSpPr txBox="1"/>
          <p:nvPr/>
        </p:nvSpPr>
        <p:spPr>
          <a:xfrm>
            <a:off x="8301756" y="663251"/>
            <a:ext cx="47000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4800" dirty="0"/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17657167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2">
            <a:extLst>
              <a:ext uri="{FF2B5EF4-FFF2-40B4-BE49-F238E27FC236}">
                <a16:creationId xmlns:a16="http://schemas.microsoft.com/office/drawing/2014/main" id="{BBFD16DB-CCE1-1B45-BFA1-E852ECD23BD9}"/>
              </a:ext>
            </a:extLst>
          </p:cNvPr>
          <p:cNvSpPr txBox="1"/>
          <p:nvPr/>
        </p:nvSpPr>
        <p:spPr>
          <a:xfrm>
            <a:off x="193356" y="17135"/>
            <a:ext cx="5380191" cy="203132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fr-FR" i="1" dirty="0"/>
              <a:t>Contexte</a:t>
            </a:r>
          </a:p>
          <a:p>
            <a:r>
              <a:rPr lang="fr-FR" i="1" dirty="0"/>
              <a:t>Clinique	</a:t>
            </a:r>
          </a:p>
          <a:p>
            <a:r>
              <a:rPr lang="fr-FR" i="1" dirty="0"/>
              <a:t>Echographie nodule</a:t>
            </a:r>
          </a:p>
          <a:p>
            <a:r>
              <a:rPr lang="fr-FR" i="1" dirty="0"/>
              <a:t>                       </a:t>
            </a:r>
            <a:r>
              <a:rPr lang="fr-FR" dirty="0"/>
              <a:t>adhérence /protrusion trachée – trajet NLI</a:t>
            </a:r>
            <a:endParaRPr lang="fr-FR" i="1" dirty="0"/>
          </a:p>
          <a:p>
            <a:r>
              <a:rPr lang="fr-FR" i="1" dirty="0"/>
              <a:t>	     ganglion</a:t>
            </a:r>
          </a:p>
          <a:p>
            <a:r>
              <a:rPr lang="fr-FR" i="1" dirty="0"/>
              <a:t>M à distance</a:t>
            </a:r>
          </a:p>
          <a:p>
            <a:endParaRPr lang="fr-FR" i="1" dirty="0"/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C233320A-8726-074D-8679-8ADA1F9BE4EF}"/>
              </a:ext>
            </a:extLst>
          </p:cNvPr>
          <p:cNvSpPr txBox="1"/>
          <p:nvPr/>
        </p:nvSpPr>
        <p:spPr>
          <a:xfrm>
            <a:off x="9395322" y="-13310"/>
            <a:ext cx="279667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/>
              <a:t>ATCD RTE cou, familial CDT</a:t>
            </a:r>
          </a:p>
          <a:p>
            <a:r>
              <a:rPr lang="fr-FR" b="1" dirty="0"/>
              <a:t>PR, </a:t>
            </a:r>
            <a:r>
              <a:rPr lang="fr-FR" b="1" dirty="0" err="1"/>
              <a:t>adp</a:t>
            </a:r>
            <a:r>
              <a:rPr lang="fr-FR" b="1" dirty="0"/>
              <a:t> </a:t>
            </a:r>
            <a:r>
              <a:rPr lang="fr-FR" b="1" dirty="0" err="1"/>
              <a:t>prévalente</a:t>
            </a:r>
            <a:endParaRPr lang="fr-FR" b="1" dirty="0"/>
          </a:p>
          <a:p>
            <a:r>
              <a:rPr lang="fr-FR" b="1" dirty="0"/>
              <a:t>Multifocal&gt; 1 cm, </a:t>
            </a:r>
            <a:r>
              <a:rPr lang="fr-FR" b="1" dirty="0" err="1"/>
              <a:t>bilat</a:t>
            </a:r>
            <a:r>
              <a:rPr lang="fr-FR" b="1" dirty="0"/>
              <a:t>, ETE</a:t>
            </a:r>
          </a:p>
          <a:p>
            <a:endParaRPr lang="fr-FR" b="1" dirty="0"/>
          </a:p>
          <a:p>
            <a:r>
              <a:rPr lang="fr-FR" b="1" dirty="0"/>
              <a:t>cN1                             </a:t>
            </a:r>
          </a:p>
          <a:p>
            <a:r>
              <a:rPr lang="fr-FR" b="1" dirty="0"/>
              <a:t>(+)</a:t>
            </a:r>
          </a:p>
          <a:p>
            <a:endParaRPr lang="fr-FR" b="1" dirty="0"/>
          </a:p>
          <a:p>
            <a:r>
              <a:rPr lang="fr-FR" b="1" dirty="0"/>
              <a:t> </a:t>
            </a:r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9FF6F7F0-750E-7142-8E31-49FEE9DF4985}"/>
              </a:ext>
            </a:extLst>
          </p:cNvPr>
          <p:cNvSpPr txBox="1"/>
          <p:nvPr/>
        </p:nvSpPr>
        <p:spPr>
          <a:xfrm>
            <a:off x="9057197" y="3076550"/>
            <a:ext cx="1025152" cy="369332"/>
          </a:xfrm>
          <a:prstGeom prst="rect">
            <a:avLst/>
          </a:prstGeom>
          <a:noFill/>
          <a:ln w="31750"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r>
              <a:rPr lang="fr-FR" b="1" dirty="0"/>
              <a:t>chirurgie</a:t>
            </a:r>
          </a:p>
        </p:txBody>
      </p:sp>
      <p:cxnSp>
        <p:nvCxnSpPr>
          <p:cNvPr id="42" name="Connecteur droit 41">
            <a:extLst>
              <a:ext uri="{FF2B5EF4-FFF2-40B4-BE49-F238E27FC236}">
                <a16:creationId xmlns:a16="http://schemas.microsoft.com/office/drawing/2014/main" id="{7F8CEA4A-C614-D24E-BC5D-C8E28736CB72}"/>
              </a:ext>
            </a:extLst>
          </p:cNvPr>
          <p:cNvCxnSpPr>
            <a:cxnSpLocks/>
          </p:cNvCxnSpPr>
          <p:nvPr/>
        </p:nvCxnSpPr>
        <p:spPr>
          <a:xfrm flipV="1">
            <a:off x="9612038" y="2470195"/>
            <a:ext cx="0" cy="613942"/>
          </a:xfrm>
          <a:prstGeom prst="line">
            <a:avLst/>
          </a:prstGeom>
          <a:ln w="317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ZoneTexte 9">
            <a:extLst>
              <a:ext uri="{FF2B5EF4-FFF2-40B4-BE49-F238E27FC236}">
                <a16:creationId xmlns:a16="http://schemas.microsoft.com/office/drawing/2014/main" id="{FA75100E-0FA4-824C-93CE-0839C7FEE5C4}"/>
              </a:ext>
            </a:extLst>
          </p:cNvPr>
          <p:cNvSpPr txBox="1"/>
          <p:nvPr/>
        </p:nvSpPr>
        <p:spPr>
          <a:xfrm>
            <a:off x="8978770" y="5903893"/>
            <a:ext cx="3245697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i="1" dirty="0"/>
              <a:t>RTE: Radiothérapie Externe</a:t>
            </a:r>
          </a:p>
          <a:p>
            <a:r>
              <a:rPr lang="fr-FR" sz="1400" i="1" dirty="0"/>
              <a:t>CDT: Carcinome Différencié de la Thyroïde</a:t>
            </a:r>
          </a:p>
          <a:p>
            <a:r>
              <a:rPr lang="fr-FR" sz="1400" i="1" dirty="0"/>
              <a:t>PR:   Paralysie </a:t>
            </a:r>
            <a:r>
              <a:rPr lang="fr-FR" sz="1400" i="1" dirty="0" err="1"/>
              <a:t>Récurrentielle</a:t>
            </a:r>
            <a:endParaRPr lang="fr-FR" sz="1400" i="1" dirty="0"/>
          </a:p>
          <a:p>
            <a:r>
              <a:rPr lang="fr-FR" sz="1400" i="1" dirty="0"/>
              <a:t>ETE: Extra </a:t>
            </a:r>
            <a:r>
              <a:rPr lang="fr-FR" sz="1400" i="1" dirty="0" err="1"/>
              <a:t>Thyroid</a:t>
            </a:r>
            <a:r>
              <a:rPr lang="fr-FR" sz="1400" i="1" dirty="0"/>
              <a:t> Extension</a:t>
            </a:r>
          </a:p>
        </p:txBody>
      </p:sp>
      <p:pic>
        <p:nvPicPr>
          <p:cNvPr id="11" name="Image 10">
            <a:extLst>
              <a:ext uri="{FF2B5EF4-FFF2-40B4-BE49-F238E27FC236}">
                <a16:creationId xmlns:a16="http://schemas.microsoft.com/office/drawing/2014/main" id="{C3574064-FFA5-0A47-BA74-00409CE36BC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72284"/>
          <a:stretch/>
        </p:blipFill>
        <p:spPr>
          <a:xfrm flipH="1">
            <a:off x="10385988" y="2470195"/>
            <a:ext cx="366325" cy="993839"/>
          </a:xfrm>
          <a:prstGeom prst="rect">
            <a:avLst/>
          </a:prstGeom>
        </p:spPr>
      </p:pic>
      <p:sp>
        <p:nvSpPr>
          <p:cNvPr id="12" name="Accolade fermante 11">
            <a:extLst>
              <a:ext uri="{FF2B5EF4-FFF2-40B4-BE49-F238E27FC236}">
                <a16:creationId xmlns:a16="http://schemas.microsoft.com/office/drawing/2014/main" id="{A9329932-AE2A-5E4A-B881-9AB54318495D}"/>
              </a:ext>
            </a:extLst>
          </p:cNvPr>
          <p:cNvSpPr/>
          <p:nvPr/>
        </p:nvSpPr>
        <p:spPr>
          <a:xfrm rot="5400000">
            <a:off x="9700509" y="469689"/>
            <a:ext cx="226684" cy="3636335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3" name="Rectangle à coins arrondis 12">
            <a:extLst>
              <a:ext uri="{FF2B5EF4-FFF2-40B4-BE49-F238E27FC236}">
                <a16:creationId xmlns:a16="http://schemas.microsoft.com/office/drawing/2014/main" id="{E0DC474D-6765-8C41-ADE8-DC2D9DAE19C4}"/>
              </a:ext>
            </a:extLst>
          </p:cNvPr>
          <p:cNvSpPr/>
          <p:nvPr/>
        </p:nvSpPr>
        <p:spPr>
          <a:xfrm>
            <a:off x="7699512" y="58443"/>
            <a:ext cx="1695809" cy="2040614"/>
          </a:xfrm>
          <a:prstGeom prst="roundRect">
            <a:avLst/>
          </a:prstGeom>
          <a:noFill/>
          <a:ln w="317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4" name="ZoneTexte 13">
            <a:extLst>
              <a:ext uri="{FF2B5EF4-FFF2-40B4-BE49-F238E27FC236}">
                <a16:creationId xmlns:a16="http://schemas.microsoft.com/office/drawing/2014/main" id="{059481E6-34B7-8047-B047-620523FB8821}"/>
              </a:ext>
            </a:extLst>
          </p:cNvPr>
          <p:cNvSpPr txBox="1"/>
          <p:nvPr/>
        </p:nvSpPr>
        <p:spPr>
          <a:xfrm>
            <a:off x="7819534" y="4164"/>
            <a:ext cx="1904444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/>
              <a:t>&lt; 40 ans                  </a:t>
            </a:r>
          </a:p>
          <a:p>
            <a:endParaRPr lang="fr-FR" b="1" dirty="0"/>
          </a:p>
          <a:p>
            <a:r>
              <a:rPr lang="fr-FR" b="1" dirty="0"/>
              <a:t>&gt; 5 mm	               </a:t>
            </a:r>
          </a:p>
          <a:p>
            <a:r>
              <a:rPr lang="fr-FR" b="1" dirty="0"/>
              <a:t> (+)                   </a:t>
            </a:r>
          </a:p>
          <a:p>
            <a:endParaRPr lang="fr-FR" b="1" dirty="0"/>
          </a:p>
          <a:p>
            <a:r>
              <a:rPr lang="fr-FR" b="1" dirty="0"/>
              <a:t> </a:t>
            </a:r>
          </a:p>
          <a:p>
            <a:r>
              <a:rPr lang="fr-FR" b="1" dirty="0"/>
              <a:t>                                  </a:t>
            </a:r>
          </a:p>
        </p:txBody>
      </p:sp>
      <p:pic>
        <p:nvPicPr>
          <p:cNvPr id="15" name="Image 14">
            <a:extLst>
              <a:ext uri="{FF2B5EF4-FFF2-40B4-BE49-F238E27FC236}">
                <a16:creationId xmlns:a16="http://schemas.microsoft.com/office/drawing/2014/main" id="{A9A063B1-853B-0F4D-A952-3D831E141CB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63841" t="41609" b="13793"/>
          <a:stretch/>
        </p:blipFill>
        <p:spPr>
          <a:xfrm>
            <a:off x="301323" y="2422178"/>
            <a:ext cx="3759756" cy="2898250"/>
          </a:xfrm>
          <a:prstGeom prst="rect">
            <a:avLst/>
          </a:prstGeom>
        </p:spPr>
      </p:pic>
      <p:pic>
        <p:nvPicPr>
          <p:cNvPr id="16" name="Image 15">
            <a:extLst>
              <a:ext uri="{FF2B5EF4-FFF2-40B4-BE49-F238E27FC236}">
                <a16:creationId xmlns:a16="http://schemas.microsoft.com/office/drawing/2014/main" id="{5EFF7BE8-A648-7A41-AE05-8DB7FCBE64E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17156" y="2675725"/>
            <a:ext cx="3610685" cy="2154764"/>
          </a:xfrm>
          <a:prstGeom prst="rect">
            <a:avLst/>
          </a:prstGeom>
        </p:spPr>
      </p:pic>
      <p:sp>
        <p:nvSpPr>
          <p:cNvPr id="17" name="Rectangle 16">
            <a:extLst>
              <a:ext uri="{FF2B5EF4-FFF2-40B4-BE49-F238E27FC236}">
                <a16:creationId xmlns:a16="http://schemas.microsoft.com/office/drawing/2014/main" id="{B3E08507-3855-0A46-B759-079F06564B89}"/>
              </a:ext>
            </a:extLst>
          </p:cNvPr>
          <p:cNvSpPr/>
          <p:nvPr/>
        </p:nvSpPr>
        <p:spPr>
          <a:xfrm>
            <a:off x="6610350" y="3974240"/>
            <a:ext cx="838200" cy="616810"/>
          </a:xfrm>
          <a:prstGeom prst="rect">
            <a:avLst/>
          </a:prstGeom>
          <a:noFill/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E9B9C74F-F4D1-1E46-BC2B-7F05B8CEDDB9}"/>
              </a:ext>
            </a:extLst>
          </p:cNvPr>
          <p:cNvSpPr/>
          <p:nvPr/>
        </p:nvSpPr>
        <p:spPr>
          <a:xfrm>
            <a:off x="2482359" y="3488383"/>
            <a:ext cx="838200" cy="616810"/>
          </a:xfrm>
          <a:prstGeom prst="rect">
            <a:avLst/>
          </a:prstGeom>
          <a:noFill/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1065661C-DA4D-144B-8A86-8E19D5AB7452}"/>
              </a:ext>
            </a:extLst>
          </p:cNvPr>
          <p:cNvSpPr/>
          <p:nvPr/>
        </p:nvSpPr>
        <p:spPr>
          <a:xfrm>
            <a:off x="1041614" y="3417911"/>
            <a:ext cx="838200" cy="616810"/>
          </a:xfrm>
          <a:prstGeom prst="rect">
            <a:avLst/>
          </a:prstGeom>
          <a:noFill/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00941509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13941</TotalTime>
  <Words>2036</Words>
  <Application>Microsoft Macintosh PowerPoint</Application>
  <PresentationFormat>Grand écran</PresentationFormat>
  <Paragraphs>821</Paragraphs>
  <Slides>42</Slides>
  <Notes>6</Notes>
  <HiddenSlides>0</HiddenSlides>
  <MMClips>0</MMClips>
  <ScaleCrop>false</ScaleCrop>
  <HeadingPairs>
    <vt:vector size="6" baseType="variant">
      <vt:variant>
        <vt:lpstr>Polices utilisées</vt:lpstr>
      </vt:variant>
      <vt:variant>
        <vt:i4>9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42</vt:i4>
      </vt:variant>
    </vt:vector>
  </HeadingPairs>
  <TitlesOfParts>
    <vt:vector size="52" baseType="lpstr">
      <vt:lpstr>Arial</vt:lpstr>
      <vt:lpstr>BlinkMacSystemFont</vt:lpstr>
      <vt:lpstr>Calibri</vt:lpstr>
      <vt:lpstr>Calibri Light</vt:lpstr>
      <vt:lpstr>Merriweather</vt:lpstr>
      <vt:lpstr>Segoe UI</vt:lpstr>
      <vt:lpstr>system-ui</vt:lpstr>
      <vt:lpstr>Tahoma</vt:lpstr>
      <vt:lpstr>Times New Roman</vt:lpstr>
      <vt:lpstr>Thème Office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Company/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Alain BIZEAU</dc:creator>
  <cp:lastModifiedBy>Alain BIZEAU</cp:lastModifiedBy>
  <cp:revision>76</cp:revision>
  <dcterms:created xsi:type="dcterms:W3CDTF">2022-05-07T12:43:40Z</dcterms:created>
  <dcterms:modified xsi:type="dcterms:W3CDTF">2022-06-03T05:18:52Z</dcterms:modified>
</cp:coreProperties>
</file>